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7"/>
  </p:notesMasterIdLst>
  <p:sldIdLst>
    <p:sldId id="257" r:id="rId2"/>
    <p:sldId id="263" r:id="rId3"/>
    <p:sldId id="265" r:id="rId4"/>
    <p:sldId id="267" r:id="rId5"/>
    <p:sldId id="268" r:id="rId6"/>
    <p:sldId id="269" r:id="rId7"/>
    <p:sldId id="311" r:id="rId8"/>
    <p:sldId id="270" r:id="rId9"/>
    <p:sldId id="271" r:id="rId10"/>
    <p:sldId id="272" r:id="rId11"/>
    <p:sldId id="273" r:id="rId12"/>
    <p:sldId id="274" r:id="rId13"/>
    <p:sldId id="275" r:id="rId14"/>
    <p:sldId id="276" r:id="rId15"/>
    <p:sldId id="279" r:id="rId16"/>
    <p:sldId id="280" r:id="rId17"/>
    <p:sldId id="281" r:id="rId18"/>
    <p:sldId id="312" r:id="rId19"/>
    <p:sldId id="282" r:id="rId20"/>
    <p:sldId id="285" r:id="rId21"/>
    <p:sldId id="286" r:id="rId22"/>
    <p:sldId id="287" r:id="rId23"/>
    <p:sldId id="288" r:id="rId24"/>
    <p:sldId id="289" r:id="rId25"/>
    <p:sldId id="301" r:id="rId26"/>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84380"/>
    <p:restoredTop sz="88455" autoAdjust="0"/>
  </p:normalViewPr>
  <p:slideViewPr>
    <p:cSldViewPr>
      <p:cViewPr varScale="1">
        <p:scale>
          <a:sx n="65" d="100"/>
          <a:sy n="65" d="100"/>
        </p:scale>
        <p:origin x="-1536" y="-102"/>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D0A8D6C-C52D-4BFA-8949-185C38B8658E}" type="datetimeFigureOut">
              <a:rPr lang="fa-IR" smtClean="0"/>
              <a:t>1446/05/16</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224596C-FE79-494C-81DB-CEB55F6C83A7}" type="slidenum">
              <a:rPr lang="fa-IR" smtClean="0"/>
              <a:t>‹#›</a:t>
            </a:fld>
            <a:endParaRPr lang="fa-IR"/>
          </a:p>
        </p:txBody>
      </p:sp>
    </p:spTree>
    <p:extLst>
      <p:ext uri="{BB962C8B-B14F-4D97-AF65-F5344CB8AC3E}">
        <p14:creationId xmlns:p14="http://schemas.microsoft.com/office/powerpoint/2010/main" val="167762270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220BCA7A-E2EA-4352-8BED-5CF2CA1F78EC}" type="slidenum">
              <a:rPr lang="fa-IR" smtClean="0"/>
              <a:t>1</a:t>
            </a:fld>
            <a:endParaRPr lang="fa-IR"/>
          </a:p>
        </p:txBody>
      </p:sp>
      <p:sp>
        <p:nvSpPr>
          <p:cNvPr id="5" name="Header Placeholder 4"/>
          <p:cNvSpPr>
            <a:spLocks noGrp="1"/>
          </p:cNvSpPr>
          <p:nvPr>
            <p:ph type="hdr" sz="quarter" idx="11"/>
          </p:nvPr>
        </p:nvSpPr>
        <p:spPr/>
        <p:txBody>
          <a:bodyPr/>
          <a:lstStyle/>
          <a:p>
            <a:r>
              <a:rPr lang="en-US" smtClean="0"/>
              <a:t>Disease and Health Outcome Registry</a:t>
            </a:r>
            <a:endParaRPr lang="fa-IR"/>
          </a:p>
        </p:txBody>
      </p:sp>
    </p:spTree>
    <p:extLst>
      <p:ext uri="{BB962C8B-B14F-4D97-AF65-F5344CB8AC3E}">
        <p14:creationId xmlns:p14="http://schemas.microsoft.com/office/powerpoint/2010/main" val="2312567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At least one element of registry data collection is active, meaning that some data are collected specifically for the purpose of the registry (usually collected from the patient or clinician) rather than inferred from sources that are collected for another purpose (administrative, billing, pharmacy databases, etc.). </a:t>
            </a:r>
            <a:endParaRPr lang="en-US" dirty="0"/>
          </a:p>
        </p:txBody>
      </p:sp>
      <p:sp>
        <p:nvSpPr>
          <p:cNvPr id="4" name="Slide Number Placeholder 3"/>
          <p:cNvSpPr>
            <a:spLocks noGrp="1"/>
          </p:cNvSpPr>
          <p:nvPr>
            <p:ph type="sldNum" sz="quarter" idx="10"/>
          </p:nvPr>
        </p:nvSpPr>
        <p:spPr/>
        <p:txBody>
          <a:bodyPr/>
          <a:lstStyle/>
          <a:p>
            <a:fld id="{BBA4C809-DDDE-4A9A-BA42-69B6C4DD136B}" type="slidenum">
              <a:rPr lang="en-US" smtClean="0"/>
              <a:t>2</a:t>
            </a:fld>
            <a:endParaRPr lang="en-US"/>
          </a:p>
        </p:txBody>
      </p:sp>
    </p:spTree>
    <p:extLst>
      <p:ext uri="{BB962C8B-B14F-4D97-AF65-F5344CB8AC3E}">
        <p14:creationId xmlns:p14="http://schemas.microsoft.com/office/powerpoint/2010/main" val="1000479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en-US" dirty="0" smtClean="0"/>
              <a:t>The use of patient registries varies by priority condition, with cancer and cardiovascular disease having a large number of registries and areas such as developmental delays or dementia, far fewer. </a:t>
            </a:r>
          </a:p>
          <a:p>
            <a:pPr algn="l" rtl="0"/>
            <a:r>
              <a:rPr lang="en-US" dirty="0" smtClean="0"/>
              <a:t>Patient registries also offer the ability to evaluate patient outcomes when clinical trials are not practical </a:t>
            </a:r>
          </a:p>
          <a:p>
            <a:pPr algn="l" rtl="0"/>
            <a:r>
              <a:rPr lang="en-US" dirty="0" smtClean="0"/>
              <a:t>Because RCTs are often conducted under strict constraints, with detailed inclusion and exclusion criteria (and the need for subjects who are willing to be randomized), they are sometimes limited in their generalizability. </a:t>
            </a:r>
          </a:p>
          <a:p>
            <a:endParaRPr lang="fa-IR" dirty="0"/>
          </a:p>
        </p:txBody>
      </p:sp>
      <p:sp>
        <p:nvSpPr>
          <p:cNvPr id="4" name="Slide Number Placeholder 3"/>
          <p:cNvSpPr>
            <a:spLocks noGrp="1"/>
          </p:cNvSpPr>
          <p:nvPr>
            <p:ph type="sldNum" sz="quarter" idx="10"/>
          </p:nvPr>
        </p:nvSpPr>
        <p:spPr/>
        <p:txBody>
          <a:bodyPr/>
          <a:lstStyle/>
          <a:p>
            <a:fld id="{C224596C-FE79-494C-81DB-CEB55F6C83A7}" type="slidenum">
              <a:rPr lang="fa-IR" smtClean="0"/>
              <a:t>16</a:t>
            </a:fld>
            <a:endParaRPr lang="fa-IR"/>
          </a:p>
        </p:txBody>
      </p:sp>
    </p:spTree>
    <p:extLst>
      <p:ext uri="{BB962C8B-B14F-4D97-AF65-F5344CB8AC3E}">
        <p14:creationId xmlns:p14="http://schemas.microsoft.com/office/powerpoint/2010/main" val="3810959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dirty="0" smtClean="0"/>
              <a:t>First, the current practice of spontaneous reporting of adverse events relies on a nonsystematic recognition of an adverse event by a clinician and the clinician’s active effort to make a report to manufacturers and health authorities. Second, these events are generally reported without a denominator (i.e., the exposed or treated population), and therefore an incidence rate is difficult to determine </a:t>
            </a:r>
          </a:p>
          <a:p>
            <a:pPr algn="l" rtl="0"/>
            <a:r>
              <a:rPr lang="en-US" dirty="0" smtClean="0"/>
              <a:t>Broadly speaking, patient registries can serve as an active surveillance system for the occurrence of unexpected or harmful events for products and services </a:t>
            </a:r>
          </a:p>
          <a:p>
            <a:pPr algn="l" rtl="0"/>
            <a:r>
              <a:rPr lang="en-US" dirty="0" smtClean="0"/>
              <a:t>fatal drug reactions or patient falls in the hospital </a:t>
            </a:r>
          </a:p>
          <a:p>
            <a:endParaRPr lang="fa-IR" dirty="0"/>
          </a:p>
        </p:txBody>
      </p:sp>
      <p:sp>
        <p:nvSpPr>
          <p:cNvPr id="4" name="Slide Number Placeholder 3"/>
          <p:cNvSpPr>
            <a:spLocks noGrp="1"/>
          </p:cNvSpPr>
          <p:nvPr>
            <p:ph type="sldNum" sz="quarter" idx="10"/>
          </p:nvPr>
        </p:nvSpPr>
        <p:spPr/>
        <p:txBody>
          <a:bodyPr/>
          <a:lstStyle/>
          <a:p>
            <a:fld id="{C224596C-FE79-494C-81DB-CEB55F6C83A7}" type="slidenum">
              <a:rPr lang="fa-IR" smtClean="0"/>
              <a:t>19</a:t>
            </a:fld>
            <a:endParaRPr lang="fa-IR"/>
          </a:p>
        </p:txBody>
      </p:sp>
    </p:spTree>
    <p:extLst>
      <p:ext uri="{BB962C8B-B14F-4D97-AF65-F5344CB8AC3E}">
        <p14:creationId xmlns:p14="http://schemas.microsoft.com/office/powerpoint/2010/main" val="12953629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Registry of Patient Registries (</a:t>
            </a:r>
            <a:r>
              <a:rPr lang="en-US" dirty="0" err="1" smtClean="0"/>
              <a:t>RoPR</a:t>
            </a:r>
            <a:r>
              <a:rPr lang="en-US" dirty="0" smtClean="0"/>
              <a:t>) effort. </a:t>
            </a:r>
            <a:r>
              <a:rPr lang="en-US" dirty="0" err="1" smtClean="0"/>
              <a:t>RoPR</a:t>
            </a:r>
            <a:r>
              <a:rPr lang="en-US" dirty="0" smtClean="0"/>
              <a:t> is a central listing of patient registries established in 2012 by the Agency for Healthcare Research and Quality (AHRQ) in collaboration with the National Library of Medicine</a:t>
            </a:r>
            <a:endParaRPr lang="fa-IR" dirty="0"/>
          </a:p>
        </p:txBody>
      </p:sp>
      <p:sp>
        <p:nvSpPr>
          <p:cNvPr id="4" name="Slide Number Placeholder 3"/>
          <p:cNvSpPr>
            <a:spLocks noGrp="1"/>
          </p:cNvSpPr>
          <p:nvPr>
            <p:ph type="sldNum" sz="quarter" idx="10"/>
          </p:nvPr>
        </p:nvSpPr>
        <p:spPr/>
        <p:txBody>
          <a:bodyPr/>
          <a:lstStyle/>
          <a:p>
            <a:fld id="{C224596C-FE79-494C-81DB-CEB55F6C83A7}" type="slidenum">
              <a:rPr lang="fa-IR" smtClean="0"/>
              <a:t>20</a:t>
            </a:fld>
            <a:endParaRPr lang="fa-IR"/>
          </a:p>
        </p:txBody>
      </p:sp>
    </p:spTree>
    <p:extLst>
      <p:ext uri="{BB962C8B-B14F-4D97-AF65-F5344CB8AC3E}">
        <p14:creationId xmlns:p14="http://schemas.microsoft.com/office/powerpoint/2010/main" val="621354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91ABC837-F7A6-4B54-80EC-85D282719D7F}" type="datetime8">
              <a:rPr lang="fa-IR" smtClean="0"/>
              <a:t>24/اکتبر/17</a:t>
            </a:fld>
            <a:endParaRPr lang="fa-IR"/>
          </a:p>
        </p:txBody>
      </p:sp>
      <p:sp>
        <p:nvSpPr>
          <p:cNvPr id="5" name="Footer Placeholder 4"/>
          <p:cNvSpPr>
            <a:spLocks noGrp="1"/>
          </p:cNvSpPr>
          <p:nvPr>
            <p:ph type="ftr" sz="quarter" idx="11"/>
          </p:nvPr>
        </p:nvSpPr>
        <p:spPr/>
        <p:txBody>
          <a:bodyPr/>
          <a:lstStyle/>
          <a:p>
            <a:r>
              <a:rPr lang="en-US" smtClean="0"/>
              <a:t>http://dregistry.sbmu.ac.ir</a:t>
            </a:r>
            <a:endParaRPr lang="fa-IR"/>
          </a:p>
        </p:txBody>
      </p:sp>
      <p:sp>
        <p:nvSpPr>
          <p:cNvPr id="6" name="Slide Number Placeholder 5"/>
          <p:cNvSpPr>
            <a:spLocks noGrp="1"/>
          </p:cNvSpPr>
          <p:nvPr>
            <p:ph type="sldNum" sz="quarter" idx="12"/>
          </p:nvPr>
        </p:nvSpPr>
        <p:spPr/>
        <p:txBody>
          <a:bodyPr/>
          <a:lstStyle/>
          <a:p>
            <a:fld id="{07CEAC52-73AA-4597-92D0-1368DFF29028}" type="slidenum">
              <a:rPr lang="fa-IR" smtClean="0"/>
              <a:t>‹#›</a:t>
            </a:fld>
            <a:endParaRPr lang="fa-IR"/>
          </a:p>
        </p:txBody>
      </p:sp>
    </p:spTree>
    <p:extLst>
      <p:ext uri="{BB962C8B-B14F-4D97-AF65-F5344CB8AC3E}">
        <p14:creationId xmlns:p14="http://schemas.microsoft.com/office/powerpoint/2010/main" val="2546879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B4D82F32-922B-4968-A14C-CA2F07B91C45}" type="datetime8">
              <a:rPr lang="fa-IR" smtClean="0"/>
              <a:t>24/اکتبر/17</a:t>
            </a:fld>
            <a:endParaRPr lang="fa-IR"/>
          </a:p>
        </p:txBody>
      </p:sp>
      <p:sp>
        <p:nvSpPr>
          <p:cNvPr id="5" name="Footer Placeholder 4"/>
          <p:cNvSpPr>
            <a:spLocks noGrp="1"/>
          </p:cNvSpPr>
          <p:nvPr>
            <p:ph type="ftr" sz="quarter" idx="11"/>
          </p:nvPr>
        </p:nvSpPr>
        <p:spPr/>
        <p:txBody>
          <a:bodyPr/>
          <a:lstStyle/>
          <a:p>
            <a:r>
              <a:rPr lang="en-US" smtClean="0"/>
              <a:t>http://dregistry.sbmu.ac.ir</a:t>
            </a:r>
            <a:endParaRPr lang="fa-IR"/>
          </a:p>
        </p:txBody>
      </p:sp>
      <p:sp>
        <p:nvSpPr>
          <p:cNvPr id="6" name="Slide Number Placeholder 5"/>
          <p:cNvSpPr>
            <a:spLocks noGrp="1"/>
          </p:cNvSpPr>
          <p:nvPr>
            <p:ph type="sldNum" sz="quarter" idx="12"/>
          </p:nvPr>
        </p:nvSpPr>
        <p:spPr/>
        <p:txBody>
          <a:bodyPr/>
          <a:lstStyle/>
          <a:p>
            <a:fld id="{07CEAC52-73AA-4597-92D0-1368DFF29028}" type="slidenum">
              <a:rPr lang="fa-IR" smtClean="0"/>
              <a:t>‹#›</a:t>
            </a:fld>
            <a:endParaRPr lang="fa-IR"/>
          </a:p>
        </p:txBody>
      </p:sp>
    </p:spTree>
    <p:extLst>
      <p:ext uri="{BB962C8B-B14F-4D97-AF65-F5344CB8AC3E}">
        <p14:creationId xmlns:p14="http://schemas.microsoft.com/office/powerpoint/2010/main" val="1162474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F710FD63-3949-46F2-B594-2E6DBC84657B}" type="datetime8">
              <a:rPr lang="fa-IR" smtClean="0"/>
              <a:t>24/اکتبر/17</a:t>
            </a:fld>
            <a:endParaRPr lang="fa-IR"/>
          </a:p>
        </p:txBody>
      </p:sp>
      <p:sp>
        <p:nvSpPr>
          <p:cNvPr id="5" name="Footer Placeholder 4"/>
          <p:cNvSpPr>
            <a:spLocks noGrp="1"/>
          </p:cNvSpPr>
          <p:nvPr>
            <p:ph type="ftr" sz="quarter" idx="11"/>
          </p:nvPr>
        </p:nvSpPr>
        <p:spPr/>
        <p:txBody>
          <a:bodyPr/>
          <a:lstStyle/>
          <a:p>
            <a:r>
              <a:rPr lang="en-US" smtClean="0"/>
              <a:t>http://dregistry.sbmu.ac.ir</a:t>
            </a:r>
            <a:endParaRPr lang="fa-IR"/>
          </a:p>
        </p:txBody>
      </p:sp>
      <p:sp>
        <p:nvSpPr>
          <p:cNvPr id="6" name="Slide Number Placeholder 5"/>
          <p:cNvSpPr>
            <a:spLocks noGrp="1"/>
          </p:cNvSpPr>
          <p:nvPr>
            <p:ph type="sldNum" sz="quarter" idx="12"/>
          </p:nvPr>
        </p:nvSpPr>
        <p:spPr/>
        <p:txBody>
          <a:bodyPr/>
          <a:lstStyle/>
          <a:p>
            <a:fld id="{07CEAC52-73AA-4597-92D0-1368DFF29028}" type="slidenum">
              <a:rPr lang="fa-IR" smtClean="0"/>
              <a:t>‹#›</a:t>
            </a:fld>
            <a:endParaRPr lang="fa-IR"/>
          </a:p>
        </p:txBody>
      </p:sp>
    </p:spTree>
    <p:extLst>
      <p:ext uri="{BB962C8B-B14F-4D97-AF65-F5344CB8AC3E}">
        <p14:creationId xmlns:p14="http://schemas.microsoft.com/office/powerpoint/2010/main" val="4237562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1640E82D-EA84-4507-8986-01A1A55875A5}" type="datetime8">
              <a:rPr lang="fa-IR" smtClean="0"/>
              <a:t>24/اکتبر/17</a:t>
            </a:fld>
            <a:endParaRPr lang="fa-IR"/>
          </a:p>
        </p:txBody>
      </p:sp>
      <p:sp>
        <p:nvSpPr>
          <p:cNvPr id="5" name="Footer Placeholder 4"/>
          <p:cNvSpPr>
            <a:spLocks noGrp="1"/>
          </p:cNvSpPr>
          <p:nvPr>
            <p:ph type="ftr" sz="quarter" idx="11"/>
          </p:nvPr>
        </p:nvSpPr>
        <p:spPr/>
        <p:txBody>
          <a:bodyPr/>
          <a:lstStyle/>
          <a:p>
            <a:r>
              <a:rPr lang="en-US" smtClean="0"/>
              <a:t>http://dregistry.sbmu.ac.ir</a:t>
            </a:r>
            <a:endParaRPr lang="fa-IR"/>
          </a:p>
        </p:txBody>
      </p:sp>
      <p:sp>
        <p:nvSpPr>
          <p:cNvPr id="6" name="Slide Number Placeholder 5"/>
          <p:cNvSpPr>
            <a:spLocks noGrp="1"/>
          </p:cNvSpPr>
          <p:nvPr>
            <p:ph type="sldNum" sz="quarter" idx="12"/>
          </p:nvPr>
        </p:nvSpPr>
        <p:spPr/>
        <p:txBody>
          <a:bodyPr/>
          <a:lstStyle/>
          <a:p>
            <a:fld id="{07CEAC52-73AA-4597-92D0-1368DFF29028}" type="slidenum">
              <a:rPr lang="fa-IR" smtClean="0"/>
              <a:t>‹#›</a:t>
            </a:fld>
            <a:endParaRPr lang="fa-IR"/>
          </a:p>
        </p:txBody>
      </p:sp>
    </p:spTree>
    <p:extLst>
      <p:ext uri="{BB962C8B-B14F-4D97-AF65-F5344CB8AC3E}">
        <p14:creationId xmlns:p14="http://schemas.microsoft.com/office/powerpoint/2010/main" val="2667869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C2DC2C-5D90-4655-A5CA-08A5E64099DE}" type="datetime8">
              <a:rPr lang="fa-IR" smtClean="0"/>
              <a:t>24/اکتبر/17</a:t>
            </a:fld>
            <a:endParaRPr lang="fa-IR"/>
          </a:p>
        </p:txBody>
      </p:sp>
      <p:sp>
        <p:nvSpPr>
          <p:cNvPr id="5" name="Footer Placeholder 4"/>
          <p:cNvSpPr>
            <a:spLocks noGrp="1"/>
          </p:cNvSpPr>
          <p:nvPr>
            <p:ph type="ftr" sz="quarter" idx="11"/>
          </p:nvPr>
        </p:nvSpPr>
        <p:spPr/>
        <p:txBody>
          <a:bodyPr/>
          <a:lstStyle/>
          <a:p>
            <a:r>
              <a:rPr lang="en-US" smtClean="0"/>
              <a:t>http://dregistry.sbmu.ac.ir</a:t>
            </a:r>
            <a:endParaRPr lang="fa-IR"/>
          </a:p>
        </p:txBody>
      </p:sp>
      <p:sp>
        <p:nvSpPr>
          <p:cNvPr id="6" name="Slide Number Placeholder 5"/>
          <p:cNvSpPr>
            <a:spLocks noGrp="1"/>
          </p:cNvSpPr>
          <p:nvPr>
            <p:ph type="sldNum" sz="quarter" idx="12"/>
          </p:nvPr>
        </p:nvSpPr>
        <p:spPr/>
        <p:txBody>
          <a:bodyPr/>
          <a:lstStyle/>
          <a:p>
            <a:fld id="{07CEAC52-73AA-4597-92D0-1368DFF29028}" type="slidenum">
              <a:rPr lang="fa-IR" smtClean="0"/>
              <a:t>‹#›</a:t>
            </a:fld>
            <a:endParaRPr lang="fa-IR"/>
          </a:p>
        </p:txBody>
      </p:sp>
    </p:spTree>
    <p:extLst>
      <p:ext uri="{BB962C8B-B14F-4D97-AF65-F5344CB8AC3E}">
        <p14:creationId xmlns:p14="http://schemas.microsoft.com/office/powerpoint/2010/main" val="3151572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D280BFB7-9914-4C33-BF81-286EEDEB26D6}" type="datetime8">
              <a:rPr lang="fa-IR" smtClean="0"/>
              <a:t>24/اکتبر/17</a:t>
            </a:fld>
            <a:endParaRPr lang="fa-IR"/>
          </a:p>
        </p:txBody>
      </p:sp>
      <p:sp>
        <p:nvSpPr>
          <p:cNvPr id="6" name="Footer Placeholder 5"/>
          <p:cNvSpPr>
            <a:spLocks noGrp="1"/>
          </p:cNvSpPr>
          <p:nvPr>
            <p:ph type="ftr" sz="quarter" idx="11"/>
          </p:nvPr>
        </p:nvSpPr>
        <p:spPr/>
        <p:txBody>
          <a:bodyPr/>
          <a:lstStyle/>
          <a:p>
            <a:r>
              <a:rPr lang="en-US" smtClean="0"/>
              <a:t>http://dregistry.sbmu.ac.ir</a:t>
            </a:r>
            <a:endParaRPr lang="fa-IR"/>
          </a:p>
        </p:txBody>
      </p:sp>
      <p:sp>
        <p:nvSpPr>
          <p:cNvPr id="7" name="Slide Number Placeholder 6"/>
          <p:cNvSpPr>
            <a:spLocks noGrp="1"/>
          </p:cNvSpPr>
          <p:nvPr>
            <p:ph type="sldNum" sz="quarter" idx="12"/>
          </p:nvPr>
        </p:nvSpPr>
        <p:spPr/>
        <p:txBody>
          <a:bodyPr/>
          <a:lstStyle/>
          <a:p>
            <a:fld id="{07CEAC52-73AA-4597-92D0-1368DFF29028}" type="slidenum">
              <a:rPr lang="fa-IR" smtClean="0"/>
              <a:t>‹#›</a:t>
            </a:fld>
            <a:endParaRPr lang="fa-IR"/>
          </a:p>
        </p:txBody>
      </p:sp>
    </p:spTree>
    <p:extLst>
      <p:ext uri="{BB962C8B-B14F-4D97-AF65-F5344CB8AC3E}">
        <p14:creationId xmlns:p14="http://schemas.microsoft.com/office/powerpoint/2010/main" val="3488912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2CF676A2-9EB9-49B9-92C6-16E217BFDCED}" type="datetime8">
              <a:rPr lang="fa-IR" smtClean="0"/>
              <a:t>24/اکتبر/17</a:t>
            </a:fld>
            <a:endParaRPr lang="fa-IR"/>
          </a:p>
        </p:txBody>
      </p:sp>
      <p:sp>
        <p:nvSpPr>
          <p:cNvPr id="8" name="Footer Placeholder 7"/>
          <p:cNvSpPr>
            <a:spLocks noGrp="1"/>
          </p:cNvSpPr>
          <p:nvPr>
            <p:ph type="ftr" sz="quarter" idx="11"/>
          </p:nvPr>
        </p:nvSpPr>
        <p:spPr/>
        <p:txBody>
          <a:bodyPr/>
          <a:lstStyle/>
          <a:p>
            <a:r>
              <a:rPr lang="en-US" smtClean="0"/>
              <a:t>http://dregistry.sbmu.ac.ir</a:t>
            </a:r>
            <a:endParaRPr lang="fa-IR"/>
          </a:p>
        </p:txBody>
      </p:sp>
      <p:sp>
        <p:nvSpPr>
          <p:cNvPr id="9" name="Slide Number Placeholder 8"/>
          <p:cNvSpPr>
            <a:spLocks noGrp="1"/>
          </p:cNvSpPr>
          <p:nvPr>
            <p:ph type="sldNum" sz="quarter" idx="12"/>
          </p:nvPr>
        </p:nvSpPr>
        <p:spPr/>
        <p:txBody>
          <a:bodyPr/>
          <a:lstStyle/>
          <a:p>
            <a:fld id="{07CEAC52-73AA-4597-92D0-1368DFF29028}" type="slidenum">
              <a:rPr lang="fa-IR" smtClean="0"/>
              <a:t>‹#›</a:t>
            </a:fld>
            <a:endParaRPr lang="fa-IR"/>
          </a:p>
        </p:txBody>
      </p:sp>
    </p:spTree>
    <p:extLst>
      <p:ext uri="{BB962C8B-B14F-4D97-AF65-F5344CB8AC3E}">
        <p14:creationId xmlns:p14="http://schemas.microsoft.com/office/powerpoint/2010/main" val="1420943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2B56F24B-860D-4BBA-96B8-3BF26D8440D1}" type="datetime8">
              <a:rPr lang="fa-IR" smtClean="0"/>
              <a:t>24/اکتبر/17</a:t>
            </a:fld>
            <a:endParaRPr lang="fa-IR"/>
          </a:p>
        </p:txBody>
      </p:sp>
      <p:sp>
        <p:nvSpPr>
          <p:cNvPr id="4" name="Footer Placeholder 3"/>
          <p:cNvSpPr>
            <a:spLocks noGrp="1"/>
          </p:cNvSpPr>
          <p:nvPr>
            <p:ph type="ftr" sz="quarter" idx="11"/>
          </p:nvPr>
        </p:nvSpPr>
        <p:spPr/>
        <p:txBody>
          <a:bodyPr/>
          <a:lstStyle/>
          <a:p>
            <a:r>
              <a:rPr lang="en-US" smtClean="0"/>
              <a:t>http://dregistry.sbmu.ac.ir</a:t>
            </a:r>
            <a:endParaRPr lang="fa-IR"/>
          </a:p>
        </p:txBody>
      </p:sp>
      <p:sp>
        <p:nvSpPr>
          <p:cNvPr id="5" name="Slide Number Placeholder 4"/>
          <p:cNvSpPr>
            <a:spLocks noGrp="1"/>
          </p:cNvSpPr>
          <p:nvPr>
            <p:ph type="sldNum" sz="quarter" idx="12"/>
          </p:nvPr>
        </p:nvSpPr>
        <p:spPr/>
        <p:txBody>
          <a:bodyPr/>
          <a:lstStyle/>
          <a:p>
            <a:fld id="{07CEAC52-73AA-4597-92D0-1368DFF29028}" type="slidenum">
              <a:rPr lang="fa-IR" smtClean="0"/>
              <a:t>‹#›</a:t>
            </a:fld>
            <a:endParaRPr lang="fa-IR"/>
          </a:p>
        </p:txBody>
      </p:sp>
    </p:spTree>
    <p:extLst>
      <p:ext uri="{BB962C8B-B14F-4D97-AF65-F5344CB8AC3E}">
        <p14:creationId xmlns:p14="http://schemas.microsoft.com/office/powerpoint/2010/main" val="54727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239D77-815D-42B3-AA1D-A64C1CA0E78E}" type="datetime8">
              <a:rPr lang="fa-IR" smtClean="0"/>
              <a:t>24/اکتبر/17</a:t>
            </a:fld>
            <a:endParaRPr lang="fa-IR"/>
          </a:p>
        </p:txBody>
      </p:sp>
      <p:sp>
        <p:nvSpPr>
          <p:cNvPr id="3" name="Footer Placeholder 2"/>
          <p:cNvSpPr>
            <a:spLocks noGrp="1"/>
          </p:cNvSpPr>
          <p:nvPr>
            <p:ph type="ftr" sz="quarter" idx="11"/>
          </p:nvPr>
        </p:nvSpPr>
        <p:spPr/>
        <p:txBody>
          <a:bodyPr/>
          <a:lstStyle/>
          <a:p>
            <a:r>
              <a:rPr lang="en-US" smtClean="0"/>
              <a:t>http://dregistry.sbmu.ac.ir</a:t>
            </a:r>
            <a:endParaRPr lang="fa-IR"/>
          </a:p>
        </p:txBody>
      </p:sp>
      <p:sp>
        <p:nvSpPr>
          <p:cNvPr id="4" name="Slide Number Placeholder 3"/>
          <p:cNvSpPr>
            <a:spLocks noGrp="1"/>
          </p:cNvSpPr>
          <p:nvPr>
            <p:ph type="sldNum" sz="quarter" idx="12"/>
          </p:nvPr>
        </p:nvSpPr>
        <p:spPr/>
        <p:txBody>
          <a:bodyPr/>
          <a:lstStyle/>
          <a:p>
            <a:fld id="{07CEAC52-73AA-4597-92D0-1368DFF29028}" type="slidenum">
              <a:rPr lang="fa-IR" smtClean="0"/>
              <a:t>‹#›</a:t>
            </a:fld>
            <a:endParaRPr lang="fa-IR"/>
          </a:p>
        </p:txBody>
      </p:sp>
    </p:spTree>
    <p:extLst>
      <p:ext uri="{BB962C8B-B14F-4D97-AF65-F5344CB8AC3E}">
        <p14:creationId xmlns:p14="http://schemas.microsoft.com/office/powerpoint/2010/main" val="803988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FB1609-1D1E-40FB-9ECD-0264FD355E99}" type="datetime8">
              <a:rPr lang="fa-IR" smtClean="0"/>
              <a:t>24/اکتبر/17</a:t>
            </a:fld>
            <a:endParaRPr lang="fa-IR"/>
          </a:p>
        </p:txBody>
      </p:sp>
      <p:sp>
        <p:nvSpPr>
          <p:cNvPr id="6" name="Footer Placeholder 5"/>
          <p:cNvSpPr>
            <a:spLocks noGrp="1"/>
          </p:cNvSpPr>
          <p:nvPr>
            <p:ph type="ftr" sz="quarter" idx="11"/>
          </p:nvPr>
        </p:nvSpPr>
        <p:spPr/>
        <p:txBody>
          <a:bodyPr/>
          <a:lstStyle/>
          <a:p>
            <a:r>
              <a:rPr lang="en-US" smtClean="0"/>
              <a:t>http://dregistry.sbmu.ac.ir</a:t>
            </a:r>
            <a:endParaRPr lang="fa-IR"/>
          </a:p>
        </p:txBody>
      </p:sp>
      <p:sp>
        <p:nvSpPr>
          <p:cNvPr id="7" name="Slide Number Placeholder 6"/>
          <p:cNvSpPr>
            <a:spLocks noGrp="1"/>
          </p:cNvSpPr>
          <p:nvPr>
            <p:ph type="sldNum" sz="quarter" idx="12"/>
          </p:nvPr>
        </p:nvSpPr>
        <p:spPr/>
        <p:txBody>
          <a:bodyPr/>
          <a:lstStyle/>
          <a:p>
            <a:fld id="{07CEAC52-73AA-4597-92D0-1368DFF29028}" type="slidenum">
              <a:rPr lang="fa-IR" smtClean="0"/>
              <a:t>‹#›</a:t>
            </a:fld>
            <a:endParaRPr lang="fa-IR"/>
          </a:p>
        </p:txBody>
      </p:sp>
    </p:spTree>
    <p:extLst>
      <p:ext uri="{BB962C8B-B14F-4D97-AF65-F5344CB8AC3E}">
        <p14:creationId xmlns:p14="http://schemas.microsoft.com/office/powerpoint/2010/main" val="3478171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E205BB-55B3-459B-9276-6F723AA8D1B1}" type="datetime8">
              <a:rPr lang="fa-IR" smtClean="0"/>
              <a:t>24/اکتبر/17</a:t>
            </a:fld>
            <a:endParaRPr lang="fa-IR"/>
          </a:p>
        </p:txBody>
      </p:sp>
      <p:sp>
        <p:nvSpPr>
          <p:cNvPr id="6" name="Footer Placeholder 5"/>
          <p:cNvSpPr>
            <a:spLocks noGrp="1"/>
          </p:cNvSpPr>
          <p:nvPr>
            <p:ph type="ftr" sz="quarter" idx="11"/>
          </p:nvPr>
        </p:nvSpPr>
        <p:spPr/>
        <p:txBody>
          <a:bodyPr/>
          <a:lstStyle/>
          <a:p>
            <a:r>
              <a:rPr lang="en-US" smtClean="0"/>
              <a:t>http://dregistry.sbmu.ac.ir</a:t>
            </a:r>
            <a:endParaRPr lang="fa-IR"/>
          </a:p>
        </p:txBody>
      </p:sp>
      <p:sp>
        <p:nvSpPr>
          <p:cNvPr id="7" name="Slide Number Placeholder 6"/>
          <p:cNvSpPr>
            <a:spLocks noGrp="1"/>
          </p:cNvSpPr>
          <p:nvPr>
            <p:ph type="sldNum" sz="quarter" idx="12"/>
          </p:nvPr>
        </p:nvSpPr>
        <p:spPr/>
        <p:txBody>
          <a:bodyPr/>
          <a:lstStyle/>
          <a:p>
            <a:fld id="{07CEAC52-73AA-4597-92D0-1368DFF29028}" type="slidenum">
              <a:rPr lang="fa-IR" smtClean="0"/>
              <a:t>‹#›</a:t>
            </a:fld>
            <a:endParaRPr lang="fa-IR"/>
          </a:p>
        </p:txBody>
      </p:sp>
    </p:spTree>
    <p:extLst>
      <p:ext uri="{BB962C8B-B14F-4D97-AF65-F5344CB8AC3E}">
        <p14:creationId xmlns:p14="http://schemas.microsoft.com/office/powerpoint/2010/main" val="2731150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945C40E-BEE7-4086-881B-C36EF184E527}" type="datetime8">
              <a:rPr lang="fa-IR" smtClean="0"/>
              <a:t>24/اکتبر/17</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r>
              <a:rPr lang="en-US" smtClean="0"/>
              <a:t>http://dregistry.sbmu.ac.ir</a:t>
            </a: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7CEAC52-73AA-4597-92D0-1368DFF29028}" type="slidenum">
              <a:rPr lang="fa-IR" smtClean="0"/>
              <a:t>‹#›</a:t>
            </a:fld>
            <a:endParaRPr lang="fa-IR"/>
          </a:p>
        </p:txBody>
      </p:sp>
    </p:spTree>
    <p:extLst>
      <p:ext uri="{BB962C8B-B14F-4D97-AF65-F5344CB8AC3E}">
        <p14:creationId xmlns:p14="http://schemas.microsoft.com/office/powerpoint/2010/main" val="40260542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764704"/>
            <a:ext cx="7772400" cy="2376264"/>
          </a:xfrm>
        </p:spPr>
        <p:txBody>
          <a:bodyPr>
            <a:normAutofit/>
          </a:bodyPr>
          <a:lstStyle/>
          <a:p>
            <a:pPr rtl="0"/>
            <a:r>
              <a:rPr lang="en-US" dirty="0" smtClean="0"/>
              <a:t>Disease and Health Outcome  Registry Workshop</a:t>
            </a:r>
            <a:br>
              <a:rPr lang="en-US" dirty="0" smtClean="0"/>
            </a:br>
            <a:r>
              <a:rPr lang="en-US" u="sng" dirty="0" smtClean="0"/>
              <a:t>Overview Of registry</a:t>
            </a:r>
            <a:endParaRPr lang="fa-IR" u="sng" dirty="0"/>
          </a:p>
        </p:txBody>
      </p:sp>
      <p:sp>
        <p:nvSpPr>
          <p:cNvPr id="3" name="Subtitle 2"/>
          <p:cNvSpPr>
            <a:spLocks noGrp="1"/>
          </p:cNvSpPr>
          <p:nvPr>
            <p:ph type="subTitle" idx="1"/>
          </p:nvPr>
        </p:nvSpPr>
        <p:spPr/>
        <p:txBody>
          <a:bodyPr>
            <a:normAutofit/>
          </a:bodyPr>
          <a:lstStyle/>
          <a:p>
            <a:pPr rtl="0"/>
            <a:r>
              <a:rPr lang="en-US" dirty="0" err="1" smtClean="0"/>
              <a:t>Shahid</a:t>
            </a:r>
            <a:r>
              <a:rPr lang="en-US" dirty="0" smtClean="0"/>
              <a:t> </a:t>
            </a:r>
            <a:r>
              <a:rPr lang="en-US" dirty="0" err="1" smtClean="0"/>
              <a:t>Beheshti</a:t>
            </a:r>
            <a:r>
              <a:rPr lang="en-US" dirty="0" smtClean="0"/>
              <a:t> University of Medical Science</a:t>
            </a:r>
          </a:p>
          <a:p>
            <a:pPr rtl="0"/>
            <a:r>
              <a:rPr lang="en-US" sz="2600" dirty="0" err="1" smtClean="0"/>
              <a:t>Koorosh</a:t>
            </a:r>
            <a:r>
              <a:rPr lang="en-US" sz="2600" dirty="0" smtClean="0"/>
              <a:t> </a:t>
            </a:r>
            <a:r>
              <a:rPr lang="en-US" sz="2600" dirty="0" err="1" smtClean="0"/>
              <a:t>Etemad.MD,MpH,PhD</a:t>
            </a:r>
            <a:r>
              <a:rPr lang="en-US" sz="2600" dirty="0" smtClean="0"/>
              <a:t>(Epidemiology</a:t>
            </a:r>
            <a:r>
              <a:rPr lang="en-US" dirty="0" smtClean="0"/>
              <a:t>)</a:t>
            </a:r>
            <a:endParaRPr lang="fa-IR" dirty="0"/>
          </a:p>
        </p:txBody>
      </p:sp>
      <p:sp>
        <p:nvSpPr>
          <p:cNvPr id="7" name="Slide Number Placeholder 6"/>
          <p:cNvSpPr>
            <a:spLocks noGrp="1"/>
          </p:cNvSpPr>
          <p:nvPr>
            <p:ph type="sldNum" sz="quarter" idx="12"/>
          </p:nvPr>
        </p:nvSpPr>
        <p:spPr/>
        <p:txBody>
          <a:bodyPr/>
          <a:lstStyle/>
          <a:p>
            <a:fld id="{6A2FEDCE-9C26-4304-B166-0B22C1F4896B}" type="slidenum">
              <a:rPr lang="fa-IR" smtClean="0"/>
              <a:t>1</a:t>
            </a:fld>
            <a:endParaRPr lang="fa-IR"/>
          </a:p>
        </p:txBody>
      </p:sp>
      <p:sp>
        <p:nvSpPr>
          <p:cNvPr id="8" name="Footer Placeholder 7"/>
          <p:cNvSpPr>
            <a:spLocks noGrp="1"/>
          </p:cNvSpPr>
          <p:nvPr>
            <p:ph type="ftr" sz="quarter" idx="11"/>
          </p:nvPr>
        </p:nvSpPr>
        <p:spPr/>
        <p:txBody>
          <a:bodyPr/>
          <a:lstStyle/>
          <a:p>
            <a:r>
              <a:rPr lang="en-US" dirty="0" smtClean="0"/>
              <a:t>http://dregistry.sbmu.ac.ir</a:t>
            </a:r>
            <a:endParaRPr lang="fa-IR" dirty="0"/>
          </a:p>
        </p:txBody>
      </p:sp>
    </p:spTree>
    <p:extLst>
      <p:ext uri="{BB962C8B-B14F-4D97-AF65-F5344CB8AC3E}">
        <p14:creationId xmlns:p14="http://schemas.microsoft.com/office/powerpoint/2010/main" val="20471959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Articulate the Registry’s Purpose </a:t>
            </a:r>
          </a:p>
        </p:txBody>
      </p:sp>
      <p:sp>
        <p:nvSpPr>
          <p:cNvPr id="3" name="Content Placeholder 2"/>
          <p:cNvSpPr>
            <a:spLocks noGrp="1"/>
          </p:cNvSpPr>
          <p:nvPr>
            <p:ph idx="1"/>
          </p:nvPr>
        </p:nvSpPr>
        <p:spPr/>
        <p:txBody>
          <a:bodyPr/>
          <a:lstStyle/>
          <a:p>
            <a:pPr algn="l" rtl="0"/>
            <a:r>
              <a:rPr lang="en-US" dirty="0"/>
              <a:t>A registry may have a </a:t>
            </a:r>
            <a:r>
              <a:rPr lang="en-US" sz="2800" b="1" dirty="0">
                <a:solidFill>
                  <a:srgbClr val="FF0000"/>
                </a:solidFill>
              </a:rPr>
              <a:t>singular</a:t>
            </a:r>
            <a:r>
              <a:rPr lang="en-US" dirty="0"/>
              <a:t> purpose or </a:t>
            </a:r>
            <a:r>
              <a:rPr lang="en-US" sz="2800" b="1" dirty="0">
                <a:solidFill>
                  <a:srgbClr val="FF0000"/>
                </a:solidFill>
              </a:rPr>
              <a:t>several</a:t>
            </a:r>
            <a:r>
              <a:rPr lang="en-US" dirty="0"/>
              <a:t> </a:t>
            </a:r>
            <a:r>
              <a:rPr lang="en-US" sz="2800" b="1" dirty="0">
                <a:solidFill>
                  <a:srgbClr val="FF0000"/>
                </a:solidFill>
              </a:rPr>
              <a:t>purposes</a:t>
            </a:r>
            <a:r>
              <a:rPr lang="en-US" dirty="0"/>
              <a:t>.</a:t>
            </a:r>
          </a:p>
          <a:p>
            <a:pPr algn="l" rtl="0"/>
            <a:r>
              <a:rPr lang="en-US" sz="2800" b="1" dirty="0" smtClean="0">
                <a:solidFill>
                  <a:srgbClr val="FF0000"/>
                </a:solidFill>
              </a:rPr>
              <a:t>Avoid</a:t>
            </a:r>
            <a:r>
              <a:rPr lang="en-US" dirty="0" smtClean="0"/>
              <a:t> </a:t>
            </a:r>
            <a:r>
              <a:rPr lang="en-US" dirty="0"/>
              <a:t>collecting large amounts of data of </a:t>
            </a:r>
            <a:r>
              <a:rPr lang="en-US" sz="2800" b="1" dirty="0">
                <a:solidFill>
                  <a:srgbClr val="FF0000"/>
                </a:solidFill>
              </a:rPr>
              <a:t>limited</a:t>
            </a:r>
            <a:r>
              <a:rPr lang="en-US" dirty="0"/>
              <a:t> </a:t>
            </a:r>
            <a:r>
              <a:rPr lang="en-US" sz="2800" b="1" dirty="0">
                <a:solidFill>
                  <a:srgbClr val="FF0000"/>
                </a:solidFill>
              </a:rPr>
              <a:t>value</a:t>
            </a:r>
            <a:r>
              <a:rPr lang="en-US" dirty="0"/>
              <a:t> </a:t>
            </a:r>
          </a:p>
          <a:p>
            <a:pPr algn="l" rtl="0"/>
            <a:r>
              <a:rPr lang="en-US" dirty="0" smtClean="0"/>
              <a:t>What </a:t>
            </a:r>
            <a:r>
              <a:rPr lang="en-US" sz="2800" b="1" dirty="0">
                <a:solidFill>
                  <a:srgbClr val="FF0000"/>
                </a:solidFill>
              </a:rPr>
              <a:t>key</a:t>
            </a:r>
            <a:r>
              <a:rPr lang="en-US" dirty="0"/>
              <a:t> </a:t>
            </a:r>
            <a:r>
              <a:rPr lang="en-US" sz="2800" b="1" dirty="0">
                <a:solidFill>
                  <a:srgbClr val="FF0000"/>
                </a:solidFill>
              </a:rPr>
              <a:t>questions</a:t>
            </a:r>
            <a:r>
              <a:rPr lang="en-US" dirty="0"/>
              <a:t> the registry needs to answer </a:t>
            </a:r>
          </a:p>
          <a:p>
            <a:endParaRPr lang="en-US" dirty="0"/>
          </a:p>
        </p:txBody>
      </p:sp>
      <p:sp>
        <p:nvSpPr>
          <p:cNvPr id="4" name="Footer Placeholder 3"/>
          <p:cNvSpPr>
            <a:spLocks noGrp="1"/>
          </p:cNvSpPr>
          <p:nvPr>
            <p:ph type="ftr" sz="quarter" idx="11"/>
          </p:nvPr>
        </p:nvSpPr>
        <p:spPr/>
        <p:txBody>
          <a:bodyPr/>
          <a:lstStyle/>
          <a:p>
            <a:r>
              <a:rPr lang="en-US" smtClean="0"/>
              <a:t>http://dregistry.sbmu.ac.ir</a:t>
            </a:r>
            <a:endParaRPr lang="fa-IR"/>
          </a:p>
        </p:txBody>
      </p:sp>
      <p:sp>
        <p:nvSpPr>
          <p:cNvPr id="5" name="Slide Number Placeholder 4"/>
          <p:cNvSpPr>
            <a:spLocks noGrp="1"/>
          </p:cNvSpPr>
          <p:nvPr>
            <p:ph type="sldNum" sz="quarter" idx="12"/>
          </p:nvPr>
        </p:nvSpPr>
        <p:spPr/>
        <p:txBody>
          <a:bodyPr/>
          <a:lstStyle/>
          <a:p>
            <a:fld id="{07CEAC52-73AA-4597-92D0-1368DFF29028}" type="slidenum">
              <a:rPr lang="fa-IR" smtClean="0"/>
              <a:t>10</a:t>
            </a:fld>
            <a:endParaRPr lang="fa-IR"/>
          </a:p>
        </p:txBody>
      </p:sp>
    </p:spTree>
    <p:extLst>
      <p:ext uri="{BB962C8B-B14F-4D97-AF65-F5344CB8AC3E}">
        <p14:creationId xmlns:p14="http://schemas.microsoft.com/office/powerpoint/2010/main" val="17458881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Examples of key or driving questions </a:t>
            </a:r>
          </a:p>
        </p:txBody>
      </p:sp>
      <p:sp>
        <p:nvSpPr>
          <p:cNvPr id="3" name="Content Placeholder 2"/>
          <p:cNvSpPr>
            <a:spLocks noGrp="1"/>
          </p:cNvSpPr>
          <p:nvPr>
            <p:ph idx="1"/>
          </p:nvPr>
        </p:nvSpPr>
        <p:spPr/>
        <p:txBody>
          <a:bodyPr>
            <a:normAutofit fontScale="92500" lnSpcReduction="20000"/>
          </a:bodyPr>
          <a:lstStyle/>
          <a:p>
            <a:endParaRPr lang="en-US" dirty="0"/>
          </a:p>
          <a:p>
            <a:pPr algn="l" rtl="0"/>
            <a:r>
              <a:rPr lang="en-US" sz="3500" dirty="0"/>
              <a:t>What is the natural course of a disease, and how does geographic location affect the course? </a:t>
            </a:r>
          </a:p>
          <a:p>
            <a:pPr algn="l" rtl="0"/>
            <a:r>
              <a:rPr lang="en-US" sz="3500" dirty="0" smtClean="0"/>
              <a:t>Does </a:t>
            </a:r>
            <a:r>
              <a:rPr lang="en-US" sz="3500" dirty="0"/>
              <a:t>a treatment lead to long-term benefits or harm, including delayed complications? </a:t>
            </a:r>
          </a:p>
          <a:p>
            <a:pPr algn="l" rtl="0"/>
            <a:r>
              <a:rPr lang="en-US" sz="3500" dirty="0" smtClean="0"/>
              <a:t>How </a:t>
            </a:r>
            <a:r>
              <a:rPr lang="en-US" sz="3500" dirty="0"/>
              <a:t>is disease progression affected by available therapies? </a:t>
            </a:r>
          </a:p>
          <a:p>
            <a:pPr algn="l" rtl="0"/>
            <a:r>
              <a:rPr lang="en-US" sz="3500" dirty="0" smtClean="0"/>
              <a:t>What </a:t>
            </a:r>
            <a:r>
              <a:rPr lang="en-US" sz="3500" dirty="0"/>
              <a:t>are significant predictors of poor outcomes? </a:t>
            </a:r>
          </a:p>
          <a:p>
            <a:endParaRPr lang="en-US" dirty="0"/>
          </a:p>
        </p:txBody>
      </p:sp>
      <p:sp>
        <p:nvSpPr>
          <p:cNvPr id="4" name="Footer Placeholder 3"/>
          <p:cNvSpPr>
            <a:spLocks noGrp="1"/>
          </p:cNvSpPr>
          <p:nvPr>
            <p:ph type="ftr" sz="quarter" idx="11"/>
          </p:nvPr>
        </p:nvSpPr>
        <p:spPr/>
        <p:txBody>
          <a:bodyPr/>
          <a:lstStyle/>
          <a:p>
            <a:r>
              <a:rPr lang="en-US" smtClean="0"/>
              <a:t>http://dregistry.sbmu.ac.ir</a:t>
            </a:r>
            <a:endParaRPr lang="fa-IR"/>
          </a:p>
        </p:txBody>
      </p:sp>
      <p:sp>
        <p:nvSpPr>
          <p:cNvPr id="5" name="Slide Number Placeholder 4"/>
          <p:cNvSpPr>
            <a:spLocks noGrp="1"/>
          </p:cNvSpPr>
          <p:nvPr>
            <p:ph type="sldNum" sz="quarter" idx="12"/>
          </p:nvPr>
        </p:nvSpPr>
        <p:spPr/>
        <p:txBody>
          <a:bodyPr/>
          <a:lstStyle/>
          <a:p>
            <a:fld id="{07CEAC52-73AA-4597-92D0-1368DFF29028}" type="slidenum">
              <a:rPr lang="fa-IR" smtClean="0"/>
              <a:t>11</a:t>
            </a:fld>
            <a:endParaRPr lang="fa-IR"/>
          </a:p>
        </p:txBody>
      </p:sp>
    </p:spTree>
    <p:extLst>
      <p:ext uri="{BB962C8B-B14F-4D97-AF65-F5344CB8AC3E}">
        <p14:creationId xmlns:p14="http://schemas.microsoft.com/office/powerpoint/2010/main" val="1420965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Examples of key or driving questions </a:t>
            </a:r>
          </a:p>
        </p:txBody>
      </p:sp>
      <p:sp>
        <p:nvSpPr>
          <p:cNvPr id="3" name="Content Placeholder 2"/>
          <p:cNvSpPr>
            <a:spLocks noGrp="1"/>
          </p:cNvSpPr>
          <p:nvPr>
            <p:ph idx="1"/>
          </p:nvPr>
        </p:nvSpPr>
        <p:spPr/>
        <p:txBody>
          <a:bodyPr/>
          <a:lstStyle/>
          <a:p>
            <a:pPr algn="l" rtl="0"/>
            <a:r>
              <a:rPr lang="en-US" dirty="0" smtClean="0"/>
              <a:t>What </a:t>
            </a:r>
            <a:r>
              <a:rPr lang="en-US" dirty="0"/>
              <a:t>is the safety profile of a specific therapy? </a:t>
            </a:r>
          </a:p>
          <a:p>
            <a:pPr algn="l" rtl="0"/>
            <a:r>
              <a:rPr lang="en-US" dirty="0" smtClean="0"/>
              <a:t>Is </a:t>
            </a:r>
            <a:r>
              <a:rPr lang="en-US" dirty="0"/>
              <a:t>a specific product or therapy teratogenic? </a:t>
            </a:r>
          </a:p>
          <a:p>
            <a:pPr algn="l" rtl="0"/>
            <a:r>
              <a:rPr lang="en-US" dirty="0" smtClean="0"/>
              <a:t>How </a:t>
            </a:r>
            <a:r>
              <a:rPr lang="en-US" dirty="0"/>
              <a:t>do clinical practices vary, and what are the best predictors of treatment practices? </a:t>
            </a:r>
          </a:p>
          <a:p>
            <a:pPr algn="l" rtl="0"/>
            <a:r>
              <a:rPr lang="en-US" dirty="0" smtClean="0"/>
              <a:t>Are </a:t>
            </a:r>
            <a:r>
              <a:rPr lang="en-US" dirty="0"/>
              <a:t>there disparities in the delivery and/or outcomes of care? </a:t>
            </a:r>
          </a:p>
          <a:p>
            <a:endParaRPr lang="en-US" dirty="0"/>
          </a:p>
        </p:txBody>
      </p:sp>
      <p:sp>
        <p:nvSpPr>
          <p:cNvPr id="4" name="Footer Placeholder 3"/>
          <p:cNvSpPr>
            <a:spLocks noGrp="1"/>
          </p:cNvSpPr>
          <p:nvPr>
            <p:ph type="ftr" sz="quarter" idx="11"/>
          </p:nvPr>
        </p:nvSpPr>
        <p:spPr/>
        <p:txBody>
          <a:bodyPr/>
          <a:lstStyle/>
          <a:p>
            <a:r>
              <a:rPr lang="en-US" smtClean="0"/>
              <a:t>http://dregistry.sbmu.ac.ir</a:t>
            </a:r>
            <a:endParaRPr lang="fa-IR"/>
          </a:p>
        </p:txBody>
      </p:sp>
      <p:sp>
        <p:nvSpPr>
          <p:cNvPr id="5" name="Slide Number Placeholder 4"/>
          <p:cNvSpPr>
            <a:spLocks noGrp="1"/>
          </p:cNvSpPr>
          <p:nvPr>
            <p:ph type="sldNum" sz="quarter" idx="12"/>
          </p:nvPr>
        </p:nvSpPr>
        <p:spPr/>
        <p:txBody>
          <a:bodyPr/>
          <a:lstStyle/>
          <a:p>
            <a:fld id="{07CEAC52-73AA-4597-92D0-1368DFF29028}" type="slidenum">
              <a:rPr lang="fa-IR" smtClean="0"/>
              <a:t>12</a:t>
            </a:fld>
            <a:endParaRPr lang="fa-IR"/>
          </a:p>
        </p:txBody>
      </p:sp>
    </p:spTree>
    <p:extLst>
      <p:ext uri="{BB962C8B-B14F-4D97-AF65-F5344CB8AC3E}">
        <p14:creationId xmlns:p14="http://schemas.microsoft.com/office/powerpoint/2010/main" val="18751376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Examples of key or driving questions</a:t>
            </a:r>
          </a:p>
        </p:txBody>
      </p:sp>
      <p:sp>
        <p:nvSpPr>
          <p:cNvPr id="3" name="Content Placeholder 2"/>
          <p:cNvSpPr>
            <a:spLocks noGrp="1"/>
          </p:cNvSpPr>
          <p:nvPr>
            <p:ph idx="1"/>
          </p:nvPr>
        </p:nvSpPr>
        <p:spPr/>
        <p:txBody>
          <a:bodyPr>
            <a:normAutofit fontScale="92500" lnSpcReduction="20000"/>
          </a:bodyPr>
          <a:lstStyle/>
          <a:p>
            <a:endParaRPr lang="en-US" dirty="0"/>
          </a:p>
          <a:p>
            <a:pPr algn="l" rtl="0"/>
            <a:r>
              <a:rPr lang="en-US" sz="3500" dirty="0"/>
              <a:t>What characteristics or practices enhance compliance and adherence? </a:t>
            </a:r>
          </a:p>
          <a:p>
            <a:pPr algn="l" rtl="0"/>
            <a:r>
              <a:rPr lang="en-US" sz="3500" dirty="0" smtClean="0"/>
              <a:t>Do </a:t>
            </a:r>
            <a:r>
              <a:rPr lang="en-US" sz="3500" dirty="0"/>
              <a:t>quality improvement programs affect patient outcomes, and, if so, how? </a:t>
            </a:r>
          </a:p>
          <a:p>
            <a:pPr algn="l" rtl="0"/>
            <a:r>
              <a:rPr lang="en-US" sz="3500" dirty="0" smtClean="0"/>
              <a:t>What </a:t>
            </a:r>
            <a:r>
              <a:rPr lang="en-US" sz="3500" dirty="0"/>
              <a:t>process and outcomes metrics should be incorporated to track quality of patient care? </a:t>
            </a:r>
          </a:p>
          <a:p>
            <a:pPr algn="l" rtl="0"/>
            <a:r>
              <a:rPr lang="en-US" sz="3500" dirty="0" smtClean="0"/>
              <a:t>Should </a:t>
            </a:r>
            <a:r>
              <a:rPr lang="en-US" sz="3500" dirty="0"/>
              <a:t>a particular procedure or product be a covered benefit in a particular population? </a:t>
            </a:r>
          </a:p>
          <a:p>
            <a:pPr algn="l" rtl="0"/>
            <a:endParaRPr lang="en-US" sz="3500" dirty="0"/>
          </a:p>
        </p:txBody>
      </p:sp>
      <p:sp>
        <p:nvSpPr>
          <p:cNvPr id="4" name="Footer Placeholder 3"/>
          <p:cNvSpPr>
            <a:spLocks noGrp="1"/>
          </p:cNvSpPr>
          <p:nvPr>
            <p:ph type="ftr" sz="quarter" idx="11"/>
          </p:nvPr>
        </p:nvSpPr>
        <p:spPr/>
        <p:txBody>
          <a:bodyPr/>
          <a:lstStyle/>
          <a:p>
            <a:r>
              <a:rPr lang="en-US" smtClean="0"/>
              <a:t>http://dregistry.sbmu.ac.ir</a:t>
            </a:r>
            <a:endParaRPr lang="fa-IR"/>
          </a:p>
        </p:txBody>
      </p:sp>
      <p:sp>
        <p:nvSpPr>
          <p:cNvPr id="5" name="Slide Number Placeholder 4"/>
          <p:cNvSpPr>
            <a:spLocks noGrp="1"/>
          </p:cNvSpPr>
          <p:nvPr>
            <p:ph type="sldNum" sz="quarter" idx="12"/>
          </p:nvPr>
        </p:nvSpPr>
        <p:spPr/>
        <p:txBody>
          <a:bodyPr/>
          <a:lstStyle/>
          <a:p>
            <a:fld id="{07CEAC52-73AA-4597-92D0-1368DFF29028}" type="slidenum">
              <a:rPr lang="fa-IR" smtClean="0"/>
              <a:t>13</a:t>
            </a:fld>
            <a:endParaRPr lang="fa-IR"/>
          </a:p>
        </p:txBody>
      </p:sp>
    </p:spTree>
    <p:extLst>
      <p:ext uri="{BB962C8B-B14F-4D97-AF65-F5344CB8AC3E}">
        <p14:creationId xmlns:p14="http://schemas.microsoft.com/office/powerpoint/2010/main" val="12078934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Examples of key or driving questions</a:t>
            </a:r>
          </a:p>
        </p:txBody>
      </p:sp>
      <p:sp>
        <p:nvSpPr>
          <p:cNvPr id="3" name="Content Placeholder 2"/>
          <p:cNvSpPr>
            <a:spLocks noGrp="1"/>
          </p:cNvSpPr>
          <p:nvPr>
            <p:ph idx="1"/>
          </p:nvPr>
        </p:nvSpPr>
        <p:spPr/>
        <p:txBody>
          <a:bodyPr/>
          <a:lstStyle/>
          <a:p>
            <a:endParaRPr lang="en-US" dirty="0"/>
          </a:p>
          <a:p>
            <a:pPr algn="l" rtl="0"/>
            <a:r>
              <a:rPr lang="en-US" dirty="0"/>
              <a:t>Was an intervention program or risk-management activity successful? </a:t>
            </a:r>
          </a:p>
          <a:p>
            <a:pPr algn="l" rtl="0"/>
            <a:r>
              <a:rPr lang="en-US" dirty="0" smtClean="0"/>
              <a:t>What </a:t>
            </a:r>
            <a:r>
              <a:rPr lang="en-US" dirty="0"/>
              <a:t>are the resources used/economic parameters of actual use in typical patients? </a:t>
            </a:r>
          </a:p>
          <a:p>
            <a:pPr algn="l" rtl="0"/>
            <a:endParaRPr lang="en-US" dirty="0"/>
          </a:p>
        </p:txBody>
      </p:sp>
      <p:sp>
        <p:nvSpPr>
          <p:cNvPr id="4" name="Footer Placeholder 3"/>
          <p:cNvSpPr>
            <a:spLocks noGrp="1"/>
          </p:cNvSpPr>
          <p:nvPr>
            <p:ph type="ftr" sz="quarter" idx="11"/>
          </p:nvPr>
        </p:nvSpPr>
        <p:spPr/>
        <p:txBody>
          <a:bodyPr/>
          <a:lstStyle/>
          <a:p>
            <a:r>
              <a:rPr lang="en-US" smtClean="0"/>
              <a:t>http://dregistry.sbmu.ac.ir</a:t>
            </a:r>
            <a:endParaRPr lang="fa-IR"/>
          </a:p>
        </p:txBody>
      </p:sp>
      <p:sp>
        <p:nvSpPr>
          <p:cNvPr id="5" name="Slide Number Placeholder 4"/>
          <p:cNvSpPr>
            <a:spLocks noGrp="1"/>
          </p:cNvSpPr>
          <p:nvPr>
            <p:ph type="sldNum" sz="quarter" idx="12"/>
          </p:nvPr>
        </p:nvSpPr>
        <p:spPr/>
        <p:txBody>
          <a:bodyPr/>
          <a:lstStyle/>
          <a:p>
            <a:fld id="{07CEAC52-73AA-4597-92D0-1368DFF29028}" type="slidenum">
              <a:rPr lang="fa-IR" smtClean="0"/>
              <a:t>14</a:t>
            </a:fld>
            <a:endParaRPr lang="fa-IR"/>
          </a:p>
        </p:txBody>
      </p:sp>
    </p:spTree>
    <p:extLst>
      <p:ext uri="{BB962C8B-B14F-4D97-AF65-F5344CB8AC3E}">
        <p14:creationId xmlns:p14="http://schemas.microsoft.com/office/powerpoint/2010/main" val="4164036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l" rtl="0"/>
            <a:r>
              <a:rPr lang="en-US" dirty="0" smtClean="0"/>
              <a:t>Registries </a:t>
            </a:r>
            <a:r>
              <a:rPr lang="en-US" dirty="0"/>
              <a:t>can provide detailed information from large numbers of patients on how procedures, devices, or pharmaceuticals are </a:t>
            </a:r>
            <a:r>
              <a:rPr lang="en-US" u="sng" dirty="0">
                <a:solidFill>
                  <a:srgbClr val="FF0000"/>
                </a:solidFill>
              </a:rPr>
              <a:t>actually used and on their effectiveness in different populations </a:t>
            </a:r>
          </a:p>
        </p:txBody>
      </p:sp>
      <p:sp>
        <p:nvSpPr>
          <p:cNvPr id="4" name="Footer Placeholder 3"/>
          <p:cNvSpPr>
            <a:spLocks noGrp="1"/>
          </p:cNvSpPr>
          <p:nvPr>
            <p:ph type="ftr" sz="quarter" idx="11"/>
          </p:nvPr>
        </p:nvSpPr>
        <p:spPr/>
        <p:txBody>
          <a:bodyPr/>
          <a:lstStyle/>
          <a:p>
            <a:r>
              <a:rPr lang="en-US" smtClean="0"/>
              <a:t>http://dregistry.sbmu.ac.ir</a:t>
            </a:r>
            <a:endParaRPr lang="fa-IR"/>
          </a:p>
        </p:txBody>
      </p:sp>
      <p:sp>
        <p:nvSpPr>
          <p:cNvPr id="5" name="Slide Number Placeholder 4"/>
          <p:cNvSpPr>
            <a:spLocks noGrp="1"/>
          </p:cNvSpPr>
          <p:nvPr>
            <p:ph type="sldNum" sz="quarter" idx="12"/>
          </p:nvPr>
        </p:nvSpPr>
        <p:spPr/>
        <p:txBody>
          <a:bodyPr/>
          <a:lstStyle/>
          <a:p>
            <a:fld id="{07CEAC52-73AA-4597-92D0-1368DFF29028}" type="slidenum">
              <a:rPr lang="fa-IR" smtClean="0"/>
              <a:t>15</a:t>
            </a:fld>
            <a:endParaRPr lang="fa-IR"/>
          </a:p>
        </p:txBody>
      </p:sp>
    </p:spTree>
    <p:extLst>
      <p:ext uri="{BB962C8B-B14F-4D97-AF65-F5344CB8AC3E}">
        <p14:creationId xmlns:p14="http://schemas.microsoft.com/office/powerpoint/2010/main" val="42336441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l" rtl="0"/>
            <a:r>
              <a:rPr lang="en-US" dirty="0"/>
              <a:t>The use of patient registries varies by priority </a:t>
            </a:r>
            <a:r>
              <a:rPr lang="en-US" dirty="0" smtClean="0"/>
              <a:t>condition</a:t>
            </a:r>
          </a:p>
          <a:p>
            <a:pPr algn="l" rtl="0"/>
            <a:r>
              <a:rPr lang="en-US" dirty="0" smtClean="0"/>
              <a:t>Ability </a:t>
            </a:r>
            <a:r>
              <a:rPr lang="en-US" dirty="0"/>
              <a:t>to evaluate patient outcomes when clinical trials are not practical </a:t>
            </a:r>
          </a:p>
          <a:p>
            <a:pPr algn="l" rtl="0"/>
            <a:r>
              <a:rPr lang="en-US" dirty="0"/>
              <a:t>Because RCTs are often conducted under strict constraints, </a:t>
            </a:r>
            <a:r>
              <a:rPr lang="en-US" dirty="0" smtClean="0"/>
              <a:t>they </a:t>
            </a:r>
            <a:r>
              <a:rPr lang="en-US" dirty="0"/>
              <a:t>are sometimes limited in their generalizability. </a:t>
            </a:r>
          </a:p>
        </p:txBody>
      </p:sp>
      <p:sp>
        <p:nvSpPr>
          <p:cNvPr id="4" name="Footer Placeholder 3"/>
          <p:cNvSpPr>
            <a:spLocks noGrp="1"/>
          </p:cNvSpPr>
          <p:nvPr>
            <p:ph type="ftr" sz="quarter" idx="11"/>
          </p:nvPr>
        </p:nvSpPr>
        <p:spPr/>
        <p:txBody>
          <a:bodyPr/>
          <a:lstStyle/>
          <a:p>
            <a:r>
              <a:rPr lang="en-US" smtClean="0"/>
              <a:t>http://dregistry.sbmu.ac.ir</a:t>
            </a:r>
            <a:endParaRPr lang="fa-IR"/>
          </a:p>
        </p:txBody>
      </p:sp>
      <p:sp>
        <p:nvSpPr>
          <p:cNvPr id="5" name="Slide Number Placeholder 4"/>
          <p:cNvSpPr>
            <a:spLocks noGrp="1"/>
          </p:cNvSpPr>
          <p:nvPr>
            <p:ph type="sldNum" sz="quarter" idx="12"/>
          </p:nvPr>
        </p:nvSpPr>
        <p:spPr/>
        <p:txBody>
          <a:bodyPr/>
          <a:lstStyle/>
          <a:p>
            <a:fld id="{07CEAC52-73AA-4597-92D0-1368DFF29028}" type="slidenum">
              <a:rPr lang="fa-IR" smtClean="0"/>
              <a:t>16</a:t>
            </a:fld>
            <a:endParaRPr lang="fa-IR"/>
          </a:p>
        </p:txBody>
      </p:sp>
    </p:spTree>
    <p:extLst>
      <p:ext uri="{BB962C8B-B14F-4D97-AF65-F5344CB8AC3E}">
        <p14:creationId xmlns:p14="http://schemas.microsoft.com/office/powerpoint/2010/main" val="10215430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95536" y="1484784"/>
            <a:ext cx="8229600" cy="4525963"/>
          </a:xfrm>
        </p:spPr>
        <p:txBody>
          <a:bodyPr>
            <a:normAutofit/>
          </a:bodyPr>
          <a:lstStyle/>
          <a:p>
            <a:pPr algn="l" rtl="0"/>
            <a:r>
              <a:rPr lang="en-US" dirty="0"/>
              <a:t>Is it safe? </a:t>
            </a:r>
            <a:endParaRPr lang="en-US" dirty="0" smtClean="0"/>
          </a:p>
          <a:p>
            <a:pPr algn="l" rtl="0"/>
            <a:r>
              <a:rPr lang="en-US" dirty="0" smtClean="0"/>
              <a:t>Does </a:t>
            </a:r>
            <a:r>
              <a:rPr lang="en-US" dirty="0"/>
              <a:t>it produce greater benefit than harm</a:t>
            </a:r>
            <a:r>
              <a:rPr lang="en-US" dirty="0" smtClean="0"/>
              <a:t>?</a:t>
            </a:r>
          </a:p>
          <a:p>
            <a:pPr algn="l" rtl="0"/>
            <a:r>
              <a:rPr lang="en-US" dirty="0" smtClean="0"/>
              <a:t> </a:t>
            </a:r>
            <a:r>
              <a:rPr lang="en-US" dirty="0"/>
              <a:t>Is it clinically effective</a:t>
            </a:r>
            <a:r>
              <a:rPr lang="en-US" dirty="0" smtClean="0"/>
              <a:t>?</a:t>
            </a:r>
          </a:p>
          <a:p>
            <a:pPr algn="l" rtl="0"/>
            <a:r>
              <a:rPr lang="en-US" dirty="0" smtClean="0"/>
              <a:t> </a:t>
            </a:r>
            <a:r>
              <a:rPr lang="en-US" dirty="0"/>
              <a:t>Does it produce the desired effect in real-world practice</a:t>
            </a:r>
            <a:r>
              <a:rPr lang="en-US" dirty="0" smtClean="0"/>
              <a:t>?</a:t>
            </a:r>
          </a:p>
          <a:p>
            <a:pPr algn="l" rtl="0"/>
            <a:r>
              <a:rPr lang="en-US" dirty="0" smtClean="0"/>
              <a:t> </a:t>
            </a:r>
            <a:r>
              <a:rPr lang="en-US" dirty="0"/>
              <a:t>Does the right patient receive the right therapy or service at the right time</a:t>
            </a:r>
            <a:r>
              <a:rPr lang="en-US" dirty="0" smtClean="0"/>
              <a:t>?</a:t>
            </a:r>
          </a:p>
          <a:p>
            <a:pPr algn="l" rtl="0"/>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http://dregistry.sbmu.ac.ir</a:t>
            </a:r>
            <a:endParaRPr lang="fa-IR"/>
          </a:p>
        </p:txBody>
      </p:sp>
      <p:sp>
        <p:nvSpPr>
          <p:cNvPr id="5" name="Slide Number Placeholder 4"/>
          <p:cNvSpPr>
            <a:spLocks noGrp="1"/>
          </p:cNvSpPr>
          <p:nvPr>
            <p:ph type="sldNum" sz="quarter" idx="12"/>
          </p:nvPr>
        </p:nvSpPr>
        <p:spPr/>
        <p:txBody>
          <a:bodyPr/>
          <a:lstStyle/>
          <a:p>
            <a:fld id="{07CEAC52-73AA-4597-92D0-1368DFF29028}" type="slidenum">
              <a:rPr lang="fa-IR" smtClean="0"/>
              <a:t>17</a:t>
            </a:fld>
            <a:endParaRPr lang="fa-IR"/>
          </a:p>
        </p:txBody>
      </p:sp>
    </p:spTree>
    <p:extLst>
      <p:ext uri="{BB962C8B-B14F-4D97-AF65-F5344CB8AC3E}">
        <p14:creationId xmlns:p14="http://schemas.microsoft.com/office/powerpoint/2010/main" val="17475107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l" rtl="0"/>
            <a:r>
              <a:rPr lang="en-US" dirty="0" smtClean="0"/>
              <a:t>Is it cost effective or efficient?</a:t>
            </a:r>
          </a:p>
          <a:p>
            <a:pPr algn="l" rtl="0"/>
            <a:r>
              <a:rPr lang="en-US" dirty="0" smtClean="0"/>
              <a:t>Does it produce the wanted effect at a reasonable cost relative to other potential expenditures?</a:t>
            </a:r>
          </a:p>
          <a:p>
            <a:pPr algn="l" rtl="0"/>
            <a:r>
              <a:rPr lang="en-US" dirty="0" smtClean="0"/>
              <a:t> Is it patient oriented, timely, and equitable? </a:t>
            </a:r>
          </a:p>
          <a:p>
            <a:pPr algn="l" rtl="0"/>
            <a:endParaRPr lang="fa-IR" dirty="0"/>
          </a:p>
        </p:txBody>
      </p:sp>
      <p:sp>
        <p:nvSpPr>
          <p:cNvPr id="4" name="Footer Placeholder 3"/>
          <p:cNvSpPr>
            <a:spLocks noGrp="1"/>
          </p:cNvSpPr>
          <p:nvPr>
            <p:ph type="ftr" sz="quarter" idx="11"/>
          </p:nvPr>
        </p:nvSpPr>
        <p:spPr/>
        <p:txBody>
          <a:bodyPr/>
          <a:lstStyle/>
          <a:p>
            <a:r>
              <a:rPr lang="en-US" smtClean="0"/>
              <a:t>http://dregistry.sbmu.ac.ir</a:t>
            </a:r>
            <a:endParaRPr lang="fa-IR"/>
          </a:p>
        </p:txBody>
      </p:sp>
      <p:sp>
        <p:nvSpPr>
          <p:cNvPr id="5" name="Slide Number Placeholder 4"/>
          <p:cNvSpPr>
            <a:spLocks noGrp="1"/>
          </p:cNvSpPr>
          <p:nvPr>
            <p:ph type="sldNum" sz="quarter" idx="12"/>
          </p:nvPr>
        </p:nvSpPr>
        <p:spPr/>
        <p:txBody>
          <a:bodyPr/>
          <a:lstStyle/>
          <a:p>
            <a:fld id="{07CEAC52-73AA-4597-92D0-1368DFF29028}" type="slidenum">
              <a:rPr lang="fa-IR" smtClean="0"/>
              <a:t>18</a:t>
            </a:fld>
            <a:endParaRPr lang="fa-IR"/>
          </a:p>
        </p:txBody>
      </p:sp>
    </p:spTree>
    <p:extLst>
      <p:ext uri="{BB962C8B-B14F-4D97-AF65-F5344CB8AC3E}">
        <p14:creationId xmlns:p14="http://schemas.microsoft.com/office/powerpoint/2010/main" val="894715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a:t>
            </a:r>
            <a:r>
              <a:rPr lang="en-US" dirty="0"/>
              <a:t>for active surveillance </a:t>
            </a:r>
          </a:p>
        </p:txBody>
      </p:sp>
      <p:sp>
        <p:nvSpPr>
          <p:cNvPr id="3" name="Content Placeholder 2"/>
          <p:cNvSpPr>
            <a:spLocks noGrp="1"/>
          </p:cNvSpPr>
          <p:nvPr>
            <p:ph idx="1"/>
          </p:nvPr>
        </p:nvSpPr>
        <p:spPr/>
        <p:txBody>
          <a:bodyPr>
            <a:noAutofit/>
          </a:bodyPr>
          <a:lstStyle/>
          <a:p>
            <a:pPr algn="l" rtl="0"/>
            <a:r>
              <a:rPr lang="en-US" dirty="0">
                <a:solidFill>
                  <a:srgbClr val="FF0000"/>
                </a:solidFill>
              </a:rPr>
              <a:t>First</a:t>
            </a:r>
            <a:r>
              <a:rPr lang="en-US" dirty="0"/>
              <a:t>, the current practice </a:t>
            </a:r>
            <a:r>
              <a:rPr lang="en-US" dirty="0" smtClean="0"/>
              <a:t>relies </a:t>
            </a:r>
            <a:r>
              <a:rPr lang="en-US" dirty="0"/>
              <a:t>on a </a:t>
            </a:r>
            <a:r>
              <a:rPr lang="en-US" dirty="0">
                <a:solidFill>
                  <a:srgbClr val="FF0000"/>
                </a:solidFill>
              </a:rPr>
              <a:t>nonsystematic recognition </a:t>
            </a:r>
            <a:endParaRPr lang="en-US" dirty="0" smtClean="0">
              <a:solidFill>
                <a:srgbClr val="FF0000"/>
              </a:solidFill>
            </a:endParaRPr>
          </a:p>
          <a:p>
            <a:pPr algn="l" rtl="0"/>
            <a:r>
              <a:rPr lang="en-US" dirty="0">
                <a:solidFill>
                  <a:srgbClr val="FF0000"/>
                </a:solidFill>
              </a:rPr>
              <a:t>Second</a:t>
            </a:r>
            <a:r>
              <a:rPr lang="en-US" dirty="0"/>
              <a:t>, these events are generally reported </a:t>
            </a:r>
            <a:r>
              <a:rPr lang="en-US" dirty="0">
                <a:solidFill>
                  <a:srgbClr val="FF0000"/>
                </a:solidFill>
              </a:rPr>
              <a:t>without a denominator</a:t>
            </a:r>
          </a:p>
        </p:txBody>
      </p:sp>
      <p:sp>
        <p:nvSpPr>
          <p:cNvPr id="4" name="Footer Placeholder 3"/>
          <p:cNvSpPr>
            <a:spLocks noGrp="1"/>
          </p:cNvSpPr>
          <p:nvPr>
            <p:ph type="ftr" sz="quarter" idx="11"/>
          </p:nvPr>
        </p:nvSpPr>
        <p:spPr/>
        <p:txBody>
          <a:bodyPr/>
          <a:lstStyle/>
          <a:p>
            <a:r>
              <a:rPr lang="en-US" smtClean="0"/>
              <a:t>http://dregistry.sbmu.ac.ir</a:t>
            </a:r>
            <a:endParaRPr lang="fa-IR"/>
          </a:p>
        </p:txBody>
      </p:sp>
      <p:sp>
        <p:nvSpPr>
          <p:cNvPr id="5" name="Slide Number Placeholder 4"/>
          <p:cNvSpPr>
            <a:spLocks noGrp="1"/>
          </p:cNvSpPr>
          <p:nvPr>
            <p:ph type="sldNum" sz="quarter" idx="12"/>
          </p:nvPr>
        </p:nvSpPr>
        <p:spPr/>
        <p:txBody>
          <a:bodyPr/>
          <a:lstStyle/>
          <a:p>
            <a:fld id="{07CEAC52-73AA-4597-92D0-1368DFF29028}" type="slidenum">
              <a:rPr lang="fa-IR" smtClean="0"/>
              <a:t>19</a:t>
            </a:fld>
            <a:endParaRPr lang="fa-IR"/>
          </a:p>
        </p:txBody>
      </p:sp>
    </p:spTree>
    <p:extLst>
      <p:ext uri="{BB962C8B-B14F-4D97-AF65-F5344CB8AC3E}">
        <p14:creationId xmlns:p14="http://schemas.microsoft.com/office/powerpoint/2010/main" val="798951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Overview</a:t>
            </a:r>
            <a:endParaRPr lang="en-US" dirty="0"/>
          </a:p>
        </p:txBody>
      </p:sp>
      <p:sp>
        <p:nvSpPr>
          <p:cNvPr id="3" name="Content Placeholder 2"/>
          <p:cNvSpPr>
            <a:spLocks noGrp="1"/>
          </p:cNvSpPr>
          <p:nvPr>
            <p:ph idx="1"/>
          </p:nvPr>
        </p:nvSpPr>
        <p:spPr/>
        <p:txBody>
          <a:bodyPr>
            <a:normAutofit lnSpcReduction="10000"/>
          </a:bodyPr>
          <a:lstStyle/>
          <a:p>
            <a:pPr algn="l" rtl="0"/>
            <a:r>
              <a:rPr lang="en-US" dirty="0"/>
              <a:t>The data are collected in a </a:t>
            </a:r>
            <a:r>
              <a:rPr lang="en-US" sz="2800" b="1" dirty="0">
                <a:solidFill>
                  <a:srgbClr val="FF0000"/>
                </a:solidFill>
              </a:rPr>
              <a:t>naturalistic</a:t>
            </a:r>
            <a:r>
              <a:rPr lang="en-US" dirty="0"/>
              <a:t> </a:t>
            </a:r>
            <a:r>
              <a:rPr lang="en-US" sz="2800" b="1" dirty="0">
                <a:solidFill>
                  <a:srgbClr val="FF0000"/>
                </a:solidFill>
              </a:rPr>
              <a:t>manner</a:t>
            </a:r>
            <a:r>
              <a:rPr lang="en-US" dirty="0"/>
              <a:t> </a:t>
            </a:r>
            <a:endParaRPr lang="en-US" dirty="0" smtClean="0"/>
          </a:p>
          <a:p>
            <a:pPr algn="l" rtl="0"/>
            <a:r>
              <a:rPr lang="en-US" dirty="0"/>
              <a:t>The registry is designed to fulfill </a:t>
            </a:r>
            <a:r>
              <a:rPr lang="en-US" sz="2800" b="1" dirty="0">
                <a:solidFill>
                  <a:srgbClr val="FF0000"/>
                </a:solidFill>
              </a:rPr>
              <a:t>specific</a:t>
            </a:r>
            <a:r>
              <a:rPr lang="en-US" dirty="0"/>
              <a:t> </a:t>
            </a:r>
            <a:r>
              <a:rPr lang="en-US" sz="2800" b="1" dirty="0">
                <a:solidFill>
                  <a:srgbClr val="FF0000"/>
                </a:solidFill>
              </a:rPr>
              <a:t>purposes</a:t>
            </a:r>
            <a:r>
              <a:rPr lang="en-US" dirty="0"/>
              <a:t> </a:t>
            </a:r>
            <a:endParaRPr lang="en-US" dirty="0" smtClean="0"/>
          </a:p>
          <a:p>
            <a:pPr algn="l" rtl="0"/>
            <a:r>
              <a:rPr lang="en-US" dirty="0"/>
              <a:t>The </a:t>
            </a:r>
            <a:r>
              <a:rPr lang="en-US" sz="2800" b="1" dirty="0">
                <a:solidFill>
                  <a:srgbClr val="FF0000"/>
                </a:solidFill>
              </a:rPr>
              <a:t>registry</a:t>
            </a:r>
            <a:r>
              <a:rPr lang="en-US" dirty="0"/>
              <a:t> captures data </a:t>
            </a:r>
            <a:r>
              <a:rPr lang="en-US" sz="2800" b="1" dirty="0">
                <a:solidFill>
                  <a:srgbClr val="FF0000"/>
                </a:solidFill>
              </a:rPr>
              <a:t>elements</a:t>
            </a:r>
            <a:r>
              <a:rPr lang="en-US" dirty="0"/>
              <a:t> with specific and consistent data </a:t>
            </a:r>
            <a:r>
              <a:rPr lang="en-US" sz="2800" b="1" dirty="0">
                <a:solidFill>
                  <a:srgbClr val="FF0000"/>
                </a:solidFill>
              </a:rPr>
              <a:t>definitions</a:t>
            </a:r>
            <a:r>
              <a:rPr lang="en-US" dirty="0"/>
              <a:t>. </a:t>
            </a:r>
            <a:endParaRPr lang="en-US" dirty="0" smtClean="0"/>
          </a:p>
          <a:p>
            <a:pPr algn="l" rtl="0"/>
            <a:r>
              <a:rPr lang="en-US" dirty="0"/>
              <a:t>The data are collected in a </a:t>
            </a:r>
            <a:r>
              <a:rPr lang="en-US" sz="2800" b="1" dirty="0">
                <a:solidFill>
                  <a:srgbClr val="FF0000"/>
                </a:solidFill>
              </a:rPr>
              <a:t>uniform</a:t>
            </a:r>
            <a:r>
              <a:rPr lang="en-US" dirty="0"/>
              <a:t> </a:t>
            </a:r>
            <a:r>
              <a:rPr lang="en-US" sz="2800" b="1" dirty="0">
                <a:solidFill>
                  <a:srgbClr val="FF0000"/>
                </a:solidFill>
              </a:rPr>
              <a:t>manner</a:t>
            </a:r>
            <a:r>
              <a:rPr lang="en-US" dirty="0"/>
              <a:t> for </a:t>
            </a:r>
            <a:r>
              <a:rPr lang="en-US" sz="2800" b="1" dirty="0">
                <a:solidFill>
                  <a:srgbClr val="FF0000"/>
                </a:solidFill>
              </a:rPr>
              <a:t>every</a:t>
            </a:r>
            <a:r>
              <a:rPr lang="en-US" dirty="0"/>
              <a:t> </a:t>
            </a:r>
            <a:r>
              <a:rPr lang="en-US" sz="2800" b="1" dirty="0">
                <a:solidFill>
                  <a:srgbClr val="FF0000"/>
                </a:solidFill>
              </a:rPr>
              <a:t>patient</a:t>
            </a:r>
            <a:r>
              <a:rPr lang="en-US" dirty="0"/>
              <a:t> </a:t>
            </a:r>
            <a:endParaRPr lang="en-US" dirty="0" smtClean="0"/>
          </a:p>
          <a:p>
            <a:pPr algn="l" rtl="0"/>
            <a:r>
              <a:rPr lang="en-US" u="sng" dirty="0">
                <a:solidFill>
                  <a:srgbClr val="FF0000"/>
                </a:solidFill>
              </a:rPr>
              <a:t>At least one element </a:t>
            </a:r>
            <a:r>
              <a:rPr lang="en-US" u="sng" dirty="0"/>
              <a:t>of registry data collection is active </a:t>
            </a:r>
            <a:endParaRPr lang="en-US" u="sng" dirty="0" smtClean="0"/>
          </a:p>
          <a:p>
            <a:endParaRPr lang="en-US" u="sng" dirty="0"/>
          </a:p>
        </p:txBody>
      </p:sp>
      <p:sp>
        <p:nvSpPr>
          <p:cNvPr id="4" name="Footer Placeholder 3"/>
          <p:cNvSpPr>
            <a:spLocks noGrp="1"/>
          </p:cNvSpPr>
          <p:nvPr>
            <p:ph type="ftr" sz="quarter" idx="11"/>
          </p:nvPr>
        </p:nvSpPr>
        <p:spPr/>
        <p:txBody>
          <a:bodyPr/>
          <a:lstStyle/>
          <a:p>
            <a:r>
              <a:rPr lang="en-US" smtClean="0"/>
              <a:t>http://dregistry.sbmu.ac.ir</a:t>
            </a:r>
            <a:endParaRPr lang="fa-IR"/>
          </a:p>
        </p:txBody>
      </p:sp>
      <p:sp>
        <p:nvSpPr>
          <p:cNvPr id="5" name="Slide Number Placeholder 4"/>
          <p:cNvSpPr>
            <a:spLocks noGrp="1"/>
          </p:cNvSpPr>
          <p:nvPr>
            <p:ph type="sldNum" sz="quarter" idx="12"/>
          </p:nvPr>
        </p:nvSpPr>
        <p:spPr/>
        <p:txBody>
          <a:bodyPr/>
          <a:lstStyle/>
          <a:p>
            <a:fld id="{07CEAC52-73AA-4597-92D0-1368DFF29028}" type="slidenum">
              <a:rPr lang="fa-IR" smtClean="0"/>
              <a:t>2</a:t>
            </a:fld>
            <a:endParaRPr lang="fa-IR"/>
          </a:p>
        </p:txBody>
      </p:sp>
    </p:spTree>
    <p:extLst>
      <p:ext uri="{BB962C8B-B14F-4D97-AF65-F5344CB8AC3E}">
        <p14:creationId xmlns:p14="http://schemas.microsoft.com/office/powerpoint/2010/main" val="26598444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smtClean="0"/>
              <a:t>Kind of registries</a:t>
            </a:r>
            <a:endParaRPr lang="en-US" dirty="0"/>
          </a:p>
        </p:txBody>
      </p:sp>
      <p:sp>
        <p:nvSpPr>
          <p:cNvPr id="3" name="Content Placeholder 2"/>
          <p:cNvSpPr>
            <a:spLocks noGrp="1"/>
          </p:cNvSpPr>
          <p:nvPr>
            <p:ph idx="1"/>
          </p:nvPr>
        </p:nvSpPr>
        <p:spPr/>
        <p:txBody>
          <a:bodyPr>
            <a:normAutofit/>
          </a:bodyPr>
          <a:lstStyle/>
          <a:p>
            <a:pPr algn="l" rtl="0"/>
            <a:r>
              <a:rPr lang="en-US" dirty="0"/>
              <a:t>Product Registries</a:t>
            </a:r>
          </a:p>
          <a:p>
            <a:pPr algn="l" rtl="0"/>
            <a:r>
              <a:rPr lang="en-US" dirty="0"/>
              <a:t>Health Services Registries</a:t>
            </a:r>
          </a:p>
          <a:p>
            <a:pPr algn="l" rtl="0"/>
            <a:r>
              <a:rPr lang="en-US" dirty="0"/>
              <a:t>Disease or Condition Registries</a:t>
            </a:r>
          </a:p>
          <a:p>
            <a:pPr algn="l" rtl="0"/>
            <a:r>
              <a:rPr lang="en-US" dirty="0"/>
              <a:t>Combinations    </a:t>
            </a:r>
          </a:p>
          <a:p>
            <a:pPr algn="l" rtl="0"/>
            <a:endParaRPr lang="en-US" dirty="0"/>
          </a:p>
        </p:txBody>
      </p:sp>
      <p:sp>
        <p:nvSpPr>
          <p:cNvPr id="4" name="Footer Placeholder 3"/>
          <p:cNvSpPr>
            <a:spLocks noGrp="1"/>
          </p:cNvSpPr>
          <p:nvPr>
            <p:ph type="ftr" sz="quarter" idx="11"/>
          </p:nvPr>
        </p:nvSpPr>
        <p:spPr/>
        <p:txBody>
          <a:bodyPr/>
          <a:lstStyle/>
          <a:p>
            <a:r>
              <a:rPr lang="en-US" smtClean="0"/>
              <a:t>http://dregistry.sbmu.ac.ir</a:t>
            </a:r>
            <a:endParaRPr lang="fa-IR"/>
          </a:p>
        </p:txBody>
      </p:sp>
      <p:sp>
        <p:nvSpPr>
          <p:cNvPr id="5" name="Slide Number Placeholder 4"/>
          <p:cNvSpPr>
            <a:spLocks noGrp="1"/>
          </p:cNvSpPr>
          <p:nvPr>
            <p:ph type="sldNum" sz="quarter" idx="12"/>
          </p:nvPr>
        </p:nvSpPr>
        <p:spPr/>
        <p:txBody>
          <a:bodyPr/>
          <a:lstStyle/>
          <a:p>
            <a:fld id="{07CEAC52-73AA-4597-92D0-1368DFF29028}" type="slidenum">
              <a:rPr lang="fa-IR" smtClean="0"/>
              <a:t>20</a:t>
            </a:fld>
            <a:endParaRPr lang="fa-IR"/>
          </a:p>
        </p:txBody>
      </p:sp>
    </p:spTree>
    <p:extLst>
      <p:ext uri="{BB962C8B-B14F-4D97-AF65-F5344CB8AC3E}">
        <p14:creationId xmlns:p14="http://schemas.microsoft.com/office/powerpoint/2010/main" val="31017745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a:r>
              <a:rPr lang="en-US" dirty="0"/>
              <a:t>Product Registries </a:t>
            </a:r>
          </a:p>
        </p:txBody>
      </p:sp>
      <p:sp>
        <p:nvSpPr>
          <p:cNvPr id="3" name="Content Placeholder 2"/>
          <p:cNvSpPr>
            <a:spLocks noGrp="1"/>
          </p:cNvSpPr>
          <p:nvPr>
            <p:ph idx="1"/>
          </p:nvPr>
        </p:nvSpPr>
        <p:spPr/>
        <p:txBody>
          <a:bodyPr/>
          <a:lstStyle/>
          <a:p>
            <a:pPr algn="l" rtl="0"/>
            <a:r>
              <a:rPr lang="en-US" dirty="0"/>
              <a:t>In the case of a product registry, the patient is </a:t>
            </a:r>
            <a:r>
              <a:rPr lang="en-US" dirty="0">
                <a:solidFill>
                  <a:srgbClr val="FF0000"/>
                </a:solidFill>
              </a:rPr>
              <a:t>exposed to a health care product, such as a drug or a device</a:t>
            </a:r>
            <a:r>
              <a:rPr lang="en-US" dirty="0"/>
              <a:t>. </a:t>
            </a:r>
          </a:p>
          <a:p>
            <a:pPr algn="l" rtl="0"/>
            <a:r>
              <a:rPr lang="en-US" i="1" u="sng" dirty="0"/>
              <a:t>Pregnancy registries </a:t>
            </a:r>
            <a:r>
              <a:rPr lang="en-US" dirty="0"/>
              <a:t>represent a </a:t>
            </a:r>
            <a:r>
              <a:rPr lang="en-US" dirty="0">
                <a:solidFill>
                  <a:srgbClr val="FF0000"/>
                </a:solidFill>
              </a:rPr>
              <a:t>separate class of biopharmaceutical product registries </a:t>
            </a:r>
            <a:r>
              <a:rPr lang="en-US" dirty="0"/>
              <a:t>that focus on possible exposures during pregnancy and the neonatal consequences </a:t>
            </a:r>
          </a:p>
        </p:txBody>
      </p:sp>
      <p:sp>
        <p:nvSpPr>
          <p:cNvPr id="4" name="Footer Placeholder 3"/>
          <p:cNvSpPr>
            <a:spLocks noGrp="1"/>
          </p:cNvSpPr>
          <p:nvPr>
            <p:ph type="ftr" sz="quarter" idx="11"/>
          </p:nvPr>
        </p:nvSpPr>
        <p:spPr/>
        <p:txBody>
          <a:bodyPr/>
          <a:lstStyle/>
          <a:p>
            <a:r>
              <a:rPr lang="en-US" smtClean="0"/>
              <a:t>http://dregistry.sbmu.ac.ir</a:t>
            </a:r>
            <a:endParaRPr lang="fa-IR"/>
          </a:p>
        </p:txBody>
      </p:sp>
      <p:sp>
        <p:nvSpPr>
          <p:cNvPr id="5" name="Slide Number Placeholder 4"/>
          <p:cNvSpPr>
            <a:spLocks noGrp="1"/>
          </p:cNvSpPr>
          <p:nvPr>
            <p:ph type="sldNum" sz="quarter" idx="12"/>
          </p:nvPr>
        </p:nvSpPr>
        <p:spPr/>
        <p:txBody>
          <a:bodyPr/>
          <a:lstStyle/>
          <a:p>
            <a:fld id="{07CEAC52-73AA-4597-92D0-1368DFF29028}" type="slidenum">
              <a:rPr lang="fa-IR" smtClean="0"/>
              <a:t>21</a:t>
            </a:fld>
            <a:endParaRPr lang="fa-IR"/>
          </a:p>
        </p:txBody>
      </p:sp>
    </p:spTree>
    <p:extLst>
      <p:ext uri="{BB962C8B-B14F-4D97-AF65-F5344CB8AC3E}">
        <p14:creationId xmlns:p14="http://schemas.microsoft.com/office/powerpoint/2010/main" val="17191368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9925"/>
            <a:ext cx="8229600" cy="1143000"/>
          </a:xfrm>
        </p:spPr>
        <p:txBody>
          <a:bodyPr>
            <a:normAutofit/>
          </a:bodyPr>
          <a:lstStyle/>
          <a:p>
            <a:r>
              <a:rPr lang="en-US" dirty="0"/>
              <a:t>Health Services Registries </a:t>
            </a:r>
          </a:p>
        </p:txBody>
      </p:sp>
      <p:sp>
        <p:nvSpPr>
          <p:cNvPr id="3" name="Content Placeholder 2"/>
          <p:cNvSpPr>
            <a:spLocks noGrp="1"/>
          </p:cNvSpPr>
          <p:nvPr>
            <p:ph idx="1"/>
          </p:nvPr>
        </p:nvSpPr>
        <p:spPr>
          <a:xfrm>
            <a:off x="323528" y="980728"/>
            <a:ext cx="8229600" cy="4525963"/>
          </a:xfrm>
        </p:spPr>
        <p:txBody>
          <a:bodyPr>
            <a:noAutofit/>
          </a:bodyPr>
          <a:lstStyle/>
          <a:p>
            <a:pPr algn="l" rtl="0"/>
            <a:r>
              <a:rPr lang="en-US" dirty="0" smtClean="0"/>
              <a:t>Individual </a:t>
            </a:r>
            <a:r>
              <a:rPr lang="en-US" dirty="0"/>
              <a:t>clinical </a:t>
            </a:r>
            <a:r>
              <a:rPr lang="en-US" dirty="0" smtClean="0"/>
              <a:t>encounters:</a:t>
            </a:r>
          </a:p>
          <a:p>
            <a:pPr lvl="1" algn="l" rtl="0"/>
            <a:r>
              <a:rPr lang="en-US" dirty="0" smtClean="0"/>
              <a:t>Office </a:t>
            </a:r>
            <a:r>
              <a:rPr lang="en-US" dirty="0"/>
              <a:t>visits or </a:t>
            </a:r>
            <a:r>
              <a:rPr lang="en-US" dirty="0" smtClean="0"/>
              <a:t>hospitalizations</a:t>
            </a:r>
          </a:p>
          <a:p>
            <a:pPr lvl="1" algn="l" rtl="0"/>
            <a:r>
              <a:rPr lang="en-US" dirty="0" smtClean="0"/>
              <a:t>Procedures</a:t>
            </a:r>
          </a:p>
          <a:p>
            <a:pPr lvl="1" algn="l" rtl="0"/>
            <a:r>
              <a:rPr lang="en-US" dirty="0" smtClean="0"/>
              <a:t>Full </a:t>
            </a:r>
            <a:r>
              <a:rPr lang="en-US" dirty="0"/>
              <a:t>episodes of </a:t>
            </a:r>
            <a:r>
              <a:rPr lang="en-US" dirty="0" smtClean="0"/>
              <a:t>care</a:t>
            </a:r>
            <a:endParaRPr lang="en-US" dirty="0"/>
          </a:p>
          <a:p>
            <a:pPr algn="l" rtl="0"/>
            <a:r>
              <a:rPr lang="en-US" dirty="0" smtClean="0"/>
              <a:t>Patients </a:t>
            </a:r>
            <a:r>
              <a:rPr lang="en-US" dirty="0"/>
              <a:t>undergoing a </a:t>
            </a:r>
            <a:r>
              <a:rPr lang="en-US" dirty="0" smtClean="0"/>
              <a:t>procedure:</a:t>
            </a:r>
          </a:p>
          <a:p>
            <a:pPr lvl="1" algn="l" rtl="0"/>
            <a:r>
              <a:rPr lang="en-US" dirty="0" smtClean="0"/>
              <a:t>Carotid endarterectomy</a:t>
            </a:r>
          </a:p>
          <a:p>
            <a:pPr lvl="1" algn="l" rtl="0"/>
            <a:r>
              <a:rPr lang="en-US" dirty="0" smtClean="0"/>
              <a:t>Appendectomy</a:t>
            </a:r>
          </a:p>
          <a:p>
            <a:pPr lvl="1" algn="l" rtl="0"/>
            <a:r>
              <a:rPr lang="en-US" dirty="0" smtClean="0"/>
              <a:t>Primary </a:t>
            </a:r>
            <a:r>
              <a:rPr lang="en-US" dirty="0"/>
              <a:t>coronary </a:t>
            </a:r>
            <a:r>
              <a:rPr lang="en-US" dirty="0" smtClean="0"/>
              <a:t>intervention</a:t>
            </a:r>
          </a:p>
          <a:p>
            <a:pPr lvl="1" algn="l" rtl="0"/>
            <a:r>
              <a:rPr lang="en-US" dirty="0" smtClean="0"/>
              <a:t>Admitted </a:t>
            </a:r>
            <a:r>
              <a:rPr lang="en-US" dirty="0"/>
              <a:t>to a hospital for a particular </a:t>
            </a:r>
            <a:r>
              <a:rPr lang="en-US" dirty="0" smtClean="0"/>
              <a:t>diagnosis (e.g., community-acquired pneumonia). </a:t>
            </a:r>
          </a:p>
          <a:p>
            <a:pPr algn="l" rtl="0"/>
            <a:endParaRPr lang="en-US" dirty="0"/>
          </a:p>
        </p:txBody>
      </p:sp>
      <p:sp>
        <p:nvSpPr>
          <p:cNvPr id="4" name="Footer Placeholder 3"/>
          <p:cNvSpPr>
            <a:spLocks noGrp="1"/>
          </p:cNvSpPr>
          <p:nvPr>
            <p:ph type="ftr" sz="quarter" idx="11"/>
          </p:nvPr>
        </p:nvSpPr>
        <p:spPr/>
        <p:txBody>
          <a:bodyPr/>
          <a:lstStyle/>
          <a:p>
            <a:r>
              <a:rPr lang="en-US" smtClean="0"/>
              <a:t>http://dregistry.sbmu.ac.ir</a:t>
            </a:r>
            <a:endParaRPr lang="fa-IR"/>
          </a:p>
        </p:txBody>
      </p:sp>
      <p:sp>
        <p:nvSpPr>
          <p:cNvPr id="5" name="Slide Number Placeholder 4"/>
          <p:cNvSpPr>
            <a:spLocks noGrp="1"/>
          </p:cNvSpPr>
          <p:nvPr>
            <p:ph type="sldNum" sz="quarter" idx="12"/>
          </p:nvPr>
        </p:nvSpPr>
        <p:spPr/>
        <p:txBody>
          <a:bodyPr/>
          <a:lstStyle/>
          <a:p>
            <a:fld id="{07CEAC52-73AA-4597-92D0-1368DFF29028}" type="slidenum">
              <a:rPr lang="fa-IR" smtClean="0"/>
              <a:t>22</a:t>
            </a:fld>
            <a:endParaRPr lang="fa-IR"/>
          </a:p>
        </p:txBody>
      </p:sp>
    </p:spTree>
    <p:extLst>
      <p:ext uri="{BB962C8B-B14F-4D97-AF65-F5344CB8AC3E}">
        <p14:creationId xmlns:p14="http://schemas.microsoft.com/office/powerpoint/2010/main" val="16855616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Disease or Condition Registries </a:t>
            </a:r>
          </a:p>
        </p:txBody>
      </p:sp>
      <p:sp>
        <p:nvSpPr>
          <p:cNvPr id="3" name="Content Placeholder 2"/>
          <p:cNvSpPr>
            <a:spLocks noGrp="1"/>
          </p:cNvSpPr>
          <p:nvPr>
            <p:ph idx="1"/>
          </p:nvPr>
        </p:nvSpPr>
        <p:spPr/>
        <p:txBody>
          <a:bodyPr/>
          <a:lstStyle/>
          <a:p>
            <a:pPr marL="0" indent="0" algn="l" rtl="0">
              <a:buNone/>
            </a:pPr>
            <a:r>
              <a:rPr lang="en-US" dirty="0" smtClean="0"/>
              <a:t>Use </a:t>
            </a:r>
            <a:r>
              <a:rPr lang="en-US" dirty="0"/>
              <a:t>the state of a </a:t>
            </a:r>
            <a:r>
              <a:rPr lang="en-US" dirty="0">
                <a:solidFill>
                  <a:srgbClr val="FF0000"/>
                </a:solidFill>
              </a:rPr>
              <a:t>particular disease or condition</a:t>
            </a:r>
            <a:r>
              <a:rPr lang="en-US" dirty="0"/>
              <a:t> as the inclusion </a:t>
            </a:r>
            <a:r>
              <a:rPr lang="en-US" dirty="0" smtClean="0"/>
              <a:t>criterion such as :</a:t>
            </a:r>
            <a:endParaRPr lang="en-US" dirty="0"/>
          </a:p>
          <a:p>
            <a:pPr algn="l" rtl="0"/>
            <a:r>
              <a:rPr lang="en-US" dirty="0" smtClean="0"/>
              <a:t>cystic </a:t>
            </a:r>
            <a:r>
              <a:rPr lang="en-US" dirty="0"/>
              <a:t>fibrosis or Pompe disease, or a chronic illness such as heart failure, diabetes, or end-stage renal </a:t>
            </a:r>
            <a:r>
              <a:rPr lang="en-US" dirty="0" smtClean="0"/>
              <a:t>disease</a:t>
            </a:r>
          </a:p>
          <a:p>
            <a:pPr algn="l" rtl="0"/>
            <a:r>
              <a:rPr lang="en-US" dirty="0" smtClean="0"/>
              <a:t>May </a:t>
            </a:r>
            <a:r>
              <a:rPr lang="en-US" dirty="0"/>
              <a:t>have the disease or condition for a more limited period of time (e.g., infectious diseases, some cancers, obesity) </a:t>
            </a:r>
          </a:p>
          <a:p>
            <a:endParaRPr lang="en-US" dirty="0"/>
          </a:p>
        </p:txBody>
      </p:sp>
      <p:sp>
        <p:nvSpPr>
          <p:cNvPr id="4" name="Footer Placeholder 3"/>
          <p:cNvSpPr>
            <a:spLocks noGrp="1"/>
          </p:cNvSpPr>
          <p:nvPr>
            <p:ph type="ftr" sz="quarter" idx="11"/>
          </p:nvPr>
        </p:nvSpPr>
        <p:spPr/>
        <p:txBody>
          <a:bodyPr/>
          <a:lstStyle/>
          <a:p>
            <a:r>
              <a:rPr lang="en-US" smtClean="0"/>
              <a:t>http://dregistry.sbmu.ac.ir</a:t>
            </a:r>
            <a:endParaRPr lang="fa-IR"/>
          </a:p>
        </p:txBody>
      </p:sp>
      <p:sp>
        <p:nvSpPr>
          <p:cNvPr id="5" name="Slide Number Placeholder 4"/>
          <p:cNvSpPr>
            <a:spLocks noGrp="1"/>
          </p:cNvSpPr>
          <p:nvPr>
            <p:ph type="sldNum" sz="quarter" idx="12"/>
          </p:nvPr>
        </p:nvSpPr>
        <p:spPr/>
        <p:txBody>
          <a:bodyPr/>
          <a:lstStyle/>
          <a:p>
            <a:fld id="{07CEAC52-73AA-4597-92D0-1368DFF29028}" type="slidenum">
              <a:rPr lang="fa-IR" smtClean="0"/>
              <a:t>23</a:t>
            </a:fld>
            <a:endParaRPr lang="fa-IR"/>
          </a:p>
        </p:txBody>
      </p:sp>
    </p:spTree>
    <p:extLst>
      <p:ext uri="{BB962C8B-B14F-4D97-AF65-F5344CB8AC3E}">
        <p14:creationId xmlns:p14="http://schemas.microsoft.com/office/powerpoint/2010/main" val="24218023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Combinations</a:t>
            </a:r>
            <a:r>
              <a:rPr lang="en-US" b="1" dirty="0"/>
              <a:t> </a:t>
            </a:r>
            <a:endParaRPr lang="en-US" dirty="0"/>
          </a:p>
        </p:txBody>
      </p:sp>
      <p:sp>
        <p:nvSpPr>
          <p:cNvPr id="3" name="Content Placeholder 2"/>
          <p:cNvSpPr>
            <a:spLocks noGrp="1"/>
          </p:cNvSpPr>
          <p:nvPr>
            <p:ph idx="1"/>
          </p:nvPr>
        </p:nvSpPr>
        <p:spPr>
          <a:xfrm>
            <a:off x="323528" y="1340768"/>
            <a:ext cx="8229600" cy="4525963"/>
          </a:xfrm>
        </p:spPr>
        <p:txBody>
          <a:bodyPr>
            <a:normAutofit lnSpcReduction="10000"/>
          </a:bodyPr>
          <a:lstStyle/>
          <a:p>
            <a:pPr algn="l" rtl="0"/>
            <a:r>
              <a:rPr lang="en-US" dirty="0"/>
              <a:t>Complicating this classification approach is the reality that these categories can be </a:t>
            </a:r>
            <a:r>
              <a:rPr lang="en-US" dirty="0">
                <a:solidFill>
                  <a:srgbClr val="FF0000"/>
                </a:solidFill>
              </a:rPr>
              <a:t>overlapping in many registries</a:t>
            </a:r>
            <a:r>
              <a:rPr lang="en-US" dirty="0" smtClean="0"/>
              <a:t>.</a:t>
            </a:r>
          </a:p>
          <a:p>
            <a:pPr algn="l" rtl="0"/>
            <a:r>
              <a:rPr lang="en-US" dirty="0" smtClean="0"/>
              <a:t> </a:t>
            </a:r>
            <a:r>
              <a:rPr lang="en-US" dirty="0"/>
              <a:t>For example, a patient with ischemic heart disease may have an acute myocardial infarction and undergo a primary coronary intervention with placement of a drug-eluting stent and postintervention management with clopidogrel. </a:t>
            </a:r>
          </a:p>
        </p:txBody>
      </p:sp>
      <p:sp>
        <p:nvSpPr>
          <p:cNvPr id="4" name="Footer Placeholder 3"/>
          <p:cNvSpPr>
            <a:spLocks noGrp="1"/>
          </p:cNvSpPr>
          <p:nvPr>
            <p:ph type="ftr" sz="quarter" idx="11"/>
          </p:nvPr>
        </p:nvSpPr>
        <p:spPr/>
        <p:txBody>
          <a:bodyPr/>
          <a:lstStyle/>
          <a:p>
            <a:r>
              <a:rPr lang="en-US" smtClean="0"/>
              <a:t>http://dregistry.sbmu.ac.ir</a:t>
            </a:r>
            <a:endParaRPr lang="fa-IR"/>
          </a:p>
        </p:txBody>
      </p:sp>
      <p:sp>
        <p:nvSpPr>
          <p:cNvPr id="5" name="Slide Number Placeholder 4"/>
          <p:cNvSpPr>
            <a:spLocks noGrp="1"/>
          </p:cNvSpPr>
          <p:nvPr>
            <p:ph type="sldNum" sz="quarter" idx="12"/>
          </p:nvPr>
        </p:nvSpPr>
        <p:spPr/>
        <p:txBody>
          <a:bodyPr/>
          <a:lstStyle/>
          <a:p>
            <a:fld id="{07CEAC52-73AA-4597-92D0-1368DFF29028}" type="slidenum">
              <a:rPr lang="fa-IR" smtClean="0"/>
              <a:t>24</a:t>
            </a:fld>
            <a:endParaRPr lang="fa-IR"/>
          </a:p>
        </p:txBody>
      </p:sp>
    </p:spTree>
    <p:extLst>
      <p:ext uri="{BB962C8B-B14F-4D97-AF65-F5344CB8AC3E}">
        <p14:creationId xmlns:p14="http://schemas.microsoft.com/office/powerpoint/2010/main" val="33536199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a:t>
            </a:r>
            <a:r>
              <a:rPr lang="en-US" dirty="0"/>
              <a:t>of the specific variables </a:t>
            </a:r>
          </a:p>
        </p:txBody>
      </p:sp>
      <p:sp>
        <p:nvSpPr>
          <p:cNvPr id="3" name="Content Placeholder 2"/>
          <p:cNvSpPr>
            <a:spLocks noGrp="1"/>
          </p:cNvSpPr>
          <p:nvPr>
            <p:ph idx="1"/>
          </p:nvPr>
        </p:nvSpPr>
        <p:spPr/>
        <p:txBody>
          <a:bodyPr/>
          <a:lstStyle/>
          <a:p>
            <a:pPr algn="l" rtl="0"/>
            <a:r>
              <a:rPr lang="en-US" dirty="0" smtClean="0"/>
              <a:t>Size</a:t>
            </a:r>
          </a:p>
          <a:p>
            <a:pPr algn="l" rtl="0"/>
            <a:r>
              <a:rPr lang="en-US" dirty="0" smtClean="0"/>
              <a:t>Diuration</a:t>
            </a:r>
          </a:p>
          <a:p>
            <a:pPr algn="l" rtl="0"/>
            <a:r>
              <a:rPr lang="en-US" dirty="0" smtClean="0"/>
              <a:t>Setting</a:t>
            </a:r>
          </a:p>
          <a:p>
            <a:pPr algn="l" rtl="0"/>
            <a:r>
              <a:rPr lang="en-US" dirty="0" smtClean="0"/>
              <a:t>Geography</a:t>
            </a:r>
          </a:p>
          <a:p>
            <a:pPr algn="l" rtl="0"/>
            <a:r>
              <a:rPr lang="en-US" dirty="0" smtClean="0"/>
              <a:t>Cost</a:t>
            </a:r>
          </a:p>
          <a:p>
            <a:pPr algn="l" rtl="0"/>
            <a:r>
              <a:rPr lang="en-US" dirty="0" smtClean="0"/>
              <a:t>Richness of clinical data needed</a:t>
            </a:r>
          </a:p>
          <a:p>
            <a:endParaRPr lang="en-US" dirty="0"/>
          </a:p>
        </p:txBody>
      </p:sp>
      <p:sp>
        <p:nvSpPr>
          <p:cNvPr id="4" name="Footer Placeholder 3"/>
          <p:cNvSpPr>
            <a:spLocks noGrp="1"/>
          </p:cNvSpPr>
          <p:nvPr>
            <p:ph type="ftr" sz="quarter" idx="11"/>
          </p:nvPr>
        </p:nvSpPr>
        <p:spPr/>
        <p:txBody>
          <a:bodyPr/>
          <a:lstStyle/>
          <a:p>
            <a:r>
              <a:rPr lang="en-US" smtClean="0"/>
              <a:t>http://dregistry.sbmu.ac.ir</a:t>
            </a:r>
            <a:endParaRPr lang="fa-IR"/>
          </a:p>
        </p:txBody>
      </p:sp>
      <p:sp>
        <p:nvSpPr>
          <p:cNvPr id="5" name="Slide Number Placeholder 4"/>
          <p:cNvSpPr>
            <a:spLocks noGrp="1"/>
          </p:cNvSpPr>
          <p:nvPr>
            <p:ph type="sldNum" sz="quarter" idx="12"/>
          </p:nvPr>
        </p:nvSpPr>
        <p:spPr/>
        <p:txBody>
          <a:bodyPr/>
          <a:lstStyle/>
          <a:p>
            <a:fld id="{07CEAC52-73AA-4597-92D0-1368DFF29028}" type="slidenum">
              <a:rPr lang="fa-IR" smtClean="0"/>
              <a:t>25</a:t>
            </a:fld>
            <a:endParaRPr lang="fa-IR"/>
          </a:p>
        </p:txBody>
      </p:sp>
    </p:spTree>
    <p:extLst>
      <p:ext uri="{BB962C8B-B14F-4D97-AF65-F5344CB8AC3E}">
        <p14:creationId xmlns:p14="http://schemas.microsoft.com/office/powerpoint/2010/main" val="39953662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smtClean="0"/>
              <a:t>Role </a:t>
            </a:r>
            <a:endParaRPr lang="en-US" dirty="0"/>
          </a:p>
        </p:txBody>
      </p:sp>
      <p:sp>
        <p:nvSpPr>
          <p:cNvPr id="3" name="Content Placeholder 2"/>
          <p:cNvSpPr>
            <a:spLocks noGrp="1"/>
          </p:cNvSpPr>
          <p:nvPr>
            <p:ph idx="1"/>
          </p:nvPr>
        </p:nvSpPr>
        <p:spPr/>
        <p:txBody>
          <a:bodyPr>
            <a:normAutofit/>
          </a:bodyPr>
          <a:lstStyle/>
          <a:p>
            <a:pPr algn="l" rtl="0"/>
            <a:r>
              <a:rPr lang="en-US" dirty="0" smtClean="0"/>
              <a:t>Data </a:t>
            </a:r>
            <a:r>
              <a:rPr lang="en-US" dirty="0"/>
              <a:t>about disease presentation and outcomes on large numbers of patients rapidly</a:t>
            </a:r>
            <a:r>
              <a:rPr lang="en-US" u="sng" dirty="0">
                <a:solidFill>
                  <a:srgbClr val="FF0000"/>
                </a:solidFill>
              </a:rPr>
              <a:t>, </a:t>
            </a:r>
            <a:r>
              <a:rPr lang="en-US" u="sng" dirty="0" smtClean="0">
                <a:solidFill>
                  <a:srgbClr val="FF0000"/>
                </a:solidFill>
              </a:rPr>
              <a:t> </a:t>
            </a:r>
            <a:r>
              <a:rPr lang="en-US" u="sng" dirty="0">
                <a:solidFill>
                  <a:srgbClr val="FF0000"/>
                </a:solidFill>
              </a:rPr>
              <a:t>producing a real-world picture </a:t>
            </a:r>
            <a:r>
              <a:rPr lang="en-US" u="sng" dirty="0" smtClean="0">
                <a:solidFill>
                  <a:srgbClr val="FF0000"/>
                </a:solidFill>
              </a:rPr>
              <a:t>of</a:t>
            </a:r>
            <a:r>
              <a:rPr lang="en-US" dirty="0" smtClean="0"/>
              <a:t>:</a:t>
            </a:r>
          </a:p>
          <a:p>
            <a:pPr algn="l" rtl="0"/>
            <a:endParaRPr lang="en-US" dirty="0"/>
          </a:p>
          <a:p>
            <a:pPr lvl="1" algn="l" rtl="0"/>
            <a:r>
              <a:rPr lang="en-US" dirty="0" smtClean="0"/>
              <a:t>disease</a:t>
            </a:r>
          </a:p>
          <a:p>
            <a:pPr lvl="1" algn="l" rtl="0"/>
            <a:r>
              <a:rPr lang="en-US" dirty="0" smtClean="0"/>
              <a:t>current treatment practices</a:t>
            </a:r>
          </a:p>
          <a:p>
            <a:pPr lvl="1" algn="l" rtl="0"/>
            <a:r>
              <a:rPr lang="en-US" dirty="0" smtClean="0"/>
              <a:t>outcomes </a:t>
            </a:r>
            <a:endParaRPr lang="en-US" dirty="0"/>
          </a:p>
        </p:txBody>
      </p:sp>
      <p:sp>
        <p:nvSpPr>
          <p:cNvPr id="4" name="Footer Placeholder 3"/>
          <p:cNvSpPr>
            <a:spLocks noGrp="1"/>
          </p:cNvSpPr>
          <p:nvPr>
            <p:ph type="ftr" sz="quarter" idx="11"/>
          </p:nvPr>
        </p:nvSpPr>
        <p:spPr/>
        <p:txBody>
          <a:bodyPr/>
          <a:lstStyle/>
          <a:p>
            <a:r>
              <a:rPr lang="en-US" smtClean="0"/>
              <a:t>http://dregistry.sbmu.ac.ir</a:t>
            </a:r>
            <a:endParaRPr lang="fa-IR"/>
          </a:p>
        </p:txBody>
      </p:sp>
      <p:sp>
        <p:nvSpPr>
          <p:cNvPr id="5" name="Slide Number Placeholder 4"/>
          <p:cNvSpPr>
            <a:spLocks noGrp="1"/>
          </p:cNvSpPr>
          <p:nvPr>
            <p:ph type="sldNum" sz="quarter" idx="12"/>
          </p:nvPr>
        </p:nvSpPr>
        <p:spPr/>
        <p:txBody>
          <a:bodyPr/>
          <a:lstStyle/>
          <a:p>
            <a:fld id="{07CEAC52-73AA-4597-92D0-1368DFF29028}" type="slidenum">
              <a:rPr lang="fa-IR" smtClean="0"/>
              <a:t>3</a:t>
            </a:fld>
            <a:endParaRPr lang="fa-IR"/>
          </a:p>
        </p:txBody>
      </p:sp>
    </p:spTree>
    <p:extLst>
      <p:ext uri="{BB962C8B-B14F-4D97-AF65-F5344CB8AC3E}">
        <p14:creationId xmlns:p14="http://schemas.microsoft.com/office/powerpoint/2010/main" val="20047033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Goals</a:t>
            </a:r>
            <a:endParaRPr lang="en-US" dirty="0"/>
          </a:p>
        </p:txBody>
      </p:sp>
      <p:sp>
        <p:nvSpPr>
          <p:cNvPr id="3" name="Content Placeholder 2"/>
          <p:cNvSpPr>
            <a:spLocks noGrp="1"/>
          </p:cNvSpPr>
          <p:nvPr>
            <p:ph idx="1"/>
          </p:nvPr>
        </p:nvSpPr>
        <p:spPr/>
        <p:txBody>
          <a:bodyPr>
            <a:normAutofit/>
          </a:bodyPr>
          <a:lstStyle/>
          <a:p>
            <a:pPr algn="l" rtl="0"/>
            <a:r>
              <a:rPr lang="en-US" dirty="0" smtClean="0"/>
              <a:t>Understand </a:t>
            </a:r>
            <a:r>
              <a:rPr lang="en-US" sz="2800" b="1" dirty="0">
                <a:solidFill>
                  <a:srgbClr val="FF0000"/>
                </a:solidFill>
              </a:rPr>
              <a:t>variations</a:t>
            </a:r>
            <a:r>
              <a:rPr lang="en-US" dirty="0"/>
              <a:t> in </a:t>
            </a:r>
            <a:r>
              <a:rPr lang="en-US" sz="2800" b="1" dirty="0">
                <a:solidFill>
                  <a:srgbClr val="FF0000"/>
                </a:solidFill>
              </a:rPr>
              <a:t>treatment</a:t>
            </a:r>
            <a:r>
              <a:rPr lang="en-US" dirty="0"/>
              <a:t> and </a:t>
            </a:r>
            <a:r>
              <a:rPr lang="en-US" sz="2800" b="1" dirty="0">
                <a:solidFill>
                  <a:srgbClr val="FF0000"/>
                </a:solidFill>
              </a:rPr>
              <a:t>outcomes</a:t>
            </a:r>
            <a:r>
              <a:rPr lang="en-US" dirty="0"/>
              <a:t> </a:t>
            </a:r>
          </a:p>
          <a:p>
            <a:pPr algn="l" rtl="0"/>
            <a:r>
              <a:rPr lang="en-US" dirty="0" smtClean="0"/>
              <a:t>To </a:t>
            </a:r>
            <a:r>
              <a:rPr lang="en-US" dirty="0"/>
              <a:t>examine factors that </a:t>
            </a:r>
            <a:r>
              <a:rPr lang="en-US" sz="2800" b="1" dirty="0">
                <a:solidFill>
                  <a:srgbClr val="FF0000"/>
                </a:solidFill>
              </a:rPr>
              <a:t>influence</a:t>
            </a:r>
            <a:r>
              <a:rPr lang="en-US" dirty="0"/>
              <a:t> </a:t>
            </a:r>
            <a:r>
              <a:rPr lang="en-US" sz="2800" b="1" dirty="0">
                <a:solidFill>
                  <a:srgbClr val="FF0000"/>
                </a:solidFill>
              </a:rPr>
              <a:t>prognosis</a:t>
            </a:r>
            <a:r>
              <a:rPr lang="en-US" dirty="0"/>
              <a:t> and </a:t>
            </a:r>
            <a:r>
              <a:rPr lang="en-US" sz="2800" b="1" dirty="0">
                <a:solidFill>
                  <a:srgbClr val="FF0000"/>
                </a:solidFill>
              </a:rPr>
              <a:t>quality</a:t>
            </a:r>
            <a:r>
              <a:rPr lang="en-US" dirty="0"/>
              <a:t> of </a:t>
            </a:r>
            <a:r>
              <a:rPr lang="en-US" sz="2800" b="1" dirty="0">
                <a:solidFill>
                  <a:srgbClr val="FF0000"/>
                </a:solidFill>
              </a:rPr>
              <a:t>life</a:t>
            </a:r>
            <a:r>
              <a:rPr lang="en-US" dirty="0"/>
              <a:t> </a:t>
            </a:r>
          </a:p>
          <a:p>
            <a:pPr algn="l" rtl="0"/>
            <a:r>
              <a:rPr lang="en-US" dirty="0" smtClean="0"/>
              <a:t>To </a:t>
            </a:r>
            <a:r>
              <a:rPr lang="en-US" dirty="0"/>
              <a:t>assess </a:t>
            </a:r>
            <a:r>
              <a:rPr lang="en-US" sz="2800" b="1" dirty="0" smtClean="0">
                <a:solidFill>
                  <a:srgbClr val="FF0000"/>
                </a:solidFill>
              </a:rPr>
              <a:t>effectiveness</a:t>
            </a:r>
            <a:endParaRPr lang="en-US" dirty="0" smtClean="0"/>
          </a:p>
          <a:p>
            <a:pPr algn="l" rtl="0"/>
            <a:r>
              <a:rPr lang="en-US" dirty="0" smtClean="0"/>
              <a:t>To </a:t>
            </a:r>
            <a:r>
              <a:rPr lang="en-US" dirty="0"/>
              <a:t>monitor </a:t>
            </a:r>
            <a:r>
              <a:rPr lang="en-US" sz="2800" b="1" dirty="0">
                <a:solidFill>
                  <a:srgbClr val="FF0000"/>
                </a:solidFill>
              </a:rPr>
              <a:t>safety</a:t>
            </a:r>
            <a:r>
              <a:rPr lang="en-US" dirty="0"/>
              <a:t> and </a:t>
            </a:r>
            <a:r>
              <a:rPr lang="en-US" sz="2800" b="1" dirty="0">
                <a:solidFill>
                  <a:srgbClr val="FF0000"/>
                </a:solidFill>
              </a:rPr>
              <a:t>harm</a:t>
            </a:r>
          </a:p>
          <a:p>
            <a:pPr algn="l" rtl="0"/>
            <a:r>
              <a:rPr lang="en-US" dirty="0" smtClean="0"/>
              <a:t>To </a:t>
            </a:r>
            <a:r>
              <a:rPr lang="en-US" dirty="0"/>
              <a:t>measure </a:t>
            </a:r>
            <a:r>
              <a:rPr lang="en-US" sz="2800" b="1" dirty="0">
                <a:solidFill>
                  <a:srgbClr val="FF0000"/>
                </a:solidFill>
              </a:rPr>
              <a:t>quality</a:t>
            </a:r>
            <a:r>
              <a:rPr lang="en-US" dirty="0"/>
              <a:t> of </a:t>
            </a:r>
            <a:r>
              <a:rPr lang="en-US" sz="2800" b="1" dirty="0" smtClean="0">
                <a:solidFill>
                  <a:srgbClr val="FF0000"/>
                </a:solidFill>
              </a:rPr>
              <a:t>care</a:t>
            </a:r>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http://dregistry.sbmu.ac.ir</a:t>
            </a:r>
            <a:endParaRPr lang="fa-IR"/>
          </a:p>
        </p:txBody>
      </p:sp>
      <p:sp>
        <p:nvSpPr>
          <p:cNvPr id="5" name="Slide Number Placeholder 4"/>
          <p:cNvSpPr>
            <a:spLocks noGrp="1"/>
          </p:cNvSpPr>
          <p:nvPr>
            <p:ph type="sldNum" sz="quarter" idx="12"/>
          </p:nvPr>
        </p:nvSpPr>
        <p:spPr/>
        <p:txBody>
          <a:bodyPr/>
          <a:lstStyle/>
          <a:p>
            <a:fld id="{07CEAC52-73AA-4597-92D0-1368DFF29028}" type="slidenum">
              <a:rPr lang="fa-IR" smtClean="0"/>
              <a:t>4</a:t>
            </a:fld>
            <a:endParaRPr lang="fa-IR"/>
          </a:p>
        </p:txBody>
      </p:sp>
    </p:spTree>
    <p:extLst>
      <p:ext uri="{BB962C8B-B14F-4D97-AF65-F5344CB8AC3E}">
        <p14:creationId xmlns:p14="http://schemas.microsoft.com/office/powerpoint/2010/main" val="3749721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l" rtl="0"/>
            <a:r>
              <a:rPr lang="en-US" dirty="0" smtClean="0"/>
              <a:t>Demonstrate </a:t>
            </a:r>
            <a:r>
              <a:rPr lang="en-US" dirty="0"/>
              <a:t>the </a:t>
            </a:r>
            <a:r>
              <a:rPr lang="en-US" sz="2800" b="1" dirty="0">
                <a:solidFill>
                  <a:srgbClr val="FF0000"/>
                </a:solidFill>
              </a:rPr>
              <a:t>performance</a:t>
            </a:r>
            <a:r>
              <a:rPr lang="en-US" dirty="0"/>
              <a:t> of a </a:t>
            </a:r>
            <a:r>
              <a:rPr lang="en-US" sz="2800" b="1" dirty="0">
                <a:solidFill>
                  <a:srgbClr val="FF0000"/>
                </a:solidFill>
              </a:rPr>
              <a:t>product</a:t>
            </a:r>
            <a:r>
              <a:rPr lang="en-US" dirty="0"/>
              <a:t> in the real </a:t>
            </a:r>
            <a:r>
              <a:rPr lang="en-US" dirty="0" smtClean="0"/>
              <a:t>world</a:t>
            </a:r>
          </a:p>
          <a:p>
            <a:pPr algn="l" rtl="0"/>
            <a:r>
              <a:rPr lang="en-US" dirty="0" smtClean="0"/>
              <a:t>Meet </a:t>
            </a:r>
            <a:r>
              <a:rPr lang="en-US" dirty="0"/>
              <a:t>a </a:t>
            </a:r>
            <a:r>
              <a:rPr lang="en-US" sz="2800" b="1" dirty="0">
                <a:solidFill>
                  <a:srgbClr val="FF0000"/>
                </a:solidFill>
              </a:rPr>
              <a:t>postmarketing</a:t>
            </a:r>
            <a:r>
              <a:rPr lang="en-US" dirty="0"/>
              <a:t> commitment or </a:t>
            </a:r>
            <a:r>
              <a:rPr lang="en-US" dirty="0" smtClean="0"/>
              <a:t>requirement</a:t>
            </a:r>
          </a:p>
          <a:p>
            <a:pPr algn="l" rtl="0"/>
            <a:r>
              <a:rPr lang="en-US" sz="2800" b="1" dirty="0">
                <a:solidFill>
                  <a:srgbClr val="FF0000"/>
                </a:solidFill>
              </a:rPr>
              <a:t>Develop</a:t>
            </a:r>
            <a:r>
              <a:rPr lang="en-US" dirty="0" smtClean="0"/>
              <a:t> </a:t>
            </a:r>
            <a:r>
              <a:rPr lang="en-US" sz="2800" b="1" dirty="0">
                <a:solidFill>
                  <a:srgbClr val="FF0000"/>
                </a:solidFill>
              </a:rPr>
              <a:t>hypotheses</a:t>
            </a:r>
            <a:r>
              <a:rPr lang="en-US" dirty="0"/>
              <a:t>, or identify patient populations that will be useful for product development, clinical trials design, and patient recruitment </a:t>
            </a:r>
          </a:p>
        </p:txBody>
      </p:sp>
      <p:sp>
        <p:nvSpPr>
          <p:cNvPr id="4" name="Footer Placeholder 3"/>
          <p:cNvSpPr>
            <a:spLocks noGrp="1"/>
          </p:cNvSpPr>
          <p:nvPr>
            <p:ph type="ftr" sz="quarter" idx="11"/>
          </p:nvPr>
        </p:nvSpPr>
        <p:spPr/>
        <p:txBody>
          <a:bodyPr/>
          <a:lstStyle/>
          <a:p>
            <a:r>
              <a:rPr lang="en-US" smtClean="0"/>
              <a:t>http://dregistry.sbmu.ac.ir</a:t>
            </a:r>
            <a:endParaRPr lang="fa-IR"/>
          </a:p>
        </p:txBody>
      </p:sp>
      <p:sp>
        <p:nvSpPr>
          <p:cNvPr id="5" name="Slide Number Placeholder 4"/>
          <p:cNvSpPr>
            <a:spLocks noGrp="1"/>
          </p:cNvSpPr>
          <p:nvPr>
            <p:ph type="sldNum" sz="quarter" idx="12"/>
          </p:nvPr>
        </p:nvSpPr>
        <p:spPr/>
        <p:txBody>
          <a:bodyPr/>
          <a:lstStyle/>
          <a:p>
            <a:fld id="{07CEAC52-73AA-4597-92D0-1368DFF29028}" type="slidenum">
              <a:rPr lang="fa-IR" smtClean="0"/>
              <a:t>5</a:t>
            </a:fld>
            <a:endParaRPr lang="fa-IR"/>
          </a:p>
        </p:txBody>
      </p:sp>
    </p:spTree>
    <p:extLst>
      <p:ext uri="{BB962C8B-B14F-4D97-AF65-F5344CB8AC3E}">
        <p14:creationId xmlns:p14="http://schemas.microsoft.com/office/powerpoint/2010/main" val="30179983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smtClean="0"/>
              <a:t>Examples of these outcomes</a:t>
            </a:r>
            <a:endParaRPr lang="en-US" dirty="0"/>
          </a:p>
        </p:txBody>
      </p:sp>
      <p:sp>
        <p:nvSpPr>
          <p:cNvPr id="3" name="Content Placeholder 2"/>
          <p:cNvSpPr>
            <a:spLocks noGrp="1"/>
          </p:cNvSpPr>
          <p:nvPr>
            <p:ph idx="1"/>
          </p:nvPr>
        </p:nvSpPr>
        <p:spPr/>
        <p:txBody>
          <a:bodyPr>
            <a:noAutofit/>
          </a:bodyPr>
          <a:lstStyle/>
          <a:p>
            <a:pPr marL="0" indent="0" algn="l" rtl="0">
              <a:buNone/>
            </a:pPr>
            <a:r>
              <a:rPr lang="en-US" dirty="0" smtClean="0"/>
              <a:t>Biomedical outcomes: </a:t>
            </a:r>
          </a:p>
          <a:p>
            <a:pPr marL="0" indent="0" algn="l" rtl="0">
              <a:buNone/>
            </a:pPr>
            <a:endParaRPr lang="en-US" dirty="0" smtClean="0"/>
          </a:p>
          <a:p>
            <a:pPr algn="l" rtl="0"/>
            <a:r>
              <a:rPr lang="en-US" dirty="0" smtClean="0"/>
              <a:t>Survival </a:t>
            </a:r>
            <a:r>
              <a:rPr lang="en-US" dirty="0"/>
              <a:t>and disease-free </a:t>
            </a:r>
            <a:r>
              <a:rPr lang="en-US" dirty="0" smtClean="0"/>
              <a:t>survival</a:t>
            </a:r>
          </a:p>
          <a:p>
            <a:pPr algn="l" rtl="0"/>
            <a:r>
              <a:rPr lang="en-US" dirty="0" smtClean="0"/>
              <a:t>Health-related </a:t>
            </a:r>
            <a:r>
              <a:rPr lang="en-US" dirty="0"/>
              <a:t>quality of </a:t>
            </a:r>
            <a:r>
              <a:rPr lang="en-US" dirty="0" smtClean="0"/>
              <a:t>life</a:t>
            </a:r>
          </a:p>
          <a:p>
            <a:pPr algn="l" rtl="0"/>
            <a:r>
              <a:rPr lang="en-US" dirty="0" smtClean="0"/>
              <a:t>Satisfaction </a:t>
            </a:r>
            <a:r>
              <a:rPr lang="en-US" dirty="0"/>
              <a:t>with </a:t>
            </a:r>
            <a:r>
              <a:rPr lang="en-US" dirty="0" smtClean="0"/>
              <a:t>care</a:t>
            </a:r>
          </a:p>
          <a:p>
            <a:pPr algn="l" rtl="0"/>
            <a:r>
              <a:rPr lang="en-US" dirty="0" smtClean="0"/>
              <a:t>Economic burden</a:t>
            </a:r>
            <a:endParaRPr lang="en-US" dirty="0"/>
          </a:p>
        </p:txBody>
      </p:sp>
      <p:sp>
        <p:nvSpPr>
          <p:cNvPr id="4" name="Footer Placeholder 3"/>
          <p:cNvSpPr>
            <a:spLocks noGrp="1"/>
          </p:cNvSpPr>
          <p:nvPr>
            <p:ph type="ftr" sz="quarter" idx="11"/>
          </p:nvPr>
        </p:nvSpPr>
        <p:spPr/>
        <p:txBody>
          <a:bodyPr/>
          <a:lstStyle/>
          <a:p>
            <a:r>
              <a:rPr lang="en-US" smtClean="0"/>
              <a:t>http://dregistry.sbmu.ac.ir</a:t>
            </a:r>
            <a:endParaRPr lang="fa-IR"/>
          </a:p>
        </p:txBody>
      </p:sp>
      <p:sp>
        <p:nvSpPr>
          <p:cNvPr id="5" name="Slide Number Placeholder 4"/>
          <p:cNvSpPr>
            <a:spLocks noGrp="1"/>
          </p:cNvSpPr>
          <p:nvPr>
            <p:ph type="sldNum" sz="quarter" idx="12"/>
          </p:nvPr>
        </p:nvSpPr>
        <p:spPr/>
        <p:txBody>
          <a:bodyPr/>
          <a:lstStyle/>
          <a:p>
            <a:fld id="{07CEAC52-73AA-4597-92D0-1368DFF29028}" type="slidenum">
              <a:rPr lang="fa-IR" smtClean="0"/>
              <a:t>6</a:t>
            </a:fld>
            <a:endParaRPr lang="fa-IR"/>
          </a:p>
        </p:txBody>
      </p:sp>
    </p:spTree>
    <p:extLst>
      <p:ext uri="{BB962C8B-B14F-4D97-AF65-F5344CB8AC3E}">
        <p14:creationId xmlns:p14="http://schemas.microsoft.com/office/powerpoint/2010/main" val="42049034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smtClean="0"/>
              <a:t>Six guiding aims</a:t>
            </a:r>
            <a:endParaRPr lang="fa-IR" dirty="0"/>
          </a:p>
        </p:txBody>
      </p:sp>
      <p:sp>
        <p:nvSpPr>
          <p:cNvPr id="3" name="Content Placeholder 2"/>
          <p:cNvSpPr>
            <a:spLocks noGrp="1"/>
          </p:cNvSpPr>
          <p:nvPr>
            <p:ph idx="1"/>
          </p:nvPr>
        </p:nvSpPr>
        <p:spPr/>
        <p:txBody>
          <a:bodyPr/>
          <a:lstStyle/>
          <a:p>
            <a:pPr algn="l" rtl="0"/>
            <a:r>
              <a:rPr lang="en-US" dirty="0" smtClean="0"/>
              <a:t>Safe</a:t>
            </a:r>
          </a:p>
          <a:p>
            <a:pPr algn="l" rtl="0"/>
            <a:r>
              <a:rPr lang="en-US" dirty="0" smtClean="0"/>
              <a:t>Effective</a:t>
            </a:r>
          </a:p>
          <a:p>
            <a:pPr algn="l" rtl="0"/>
            <a:r>
              <a:rPr lang="en-US" dirty="0" smtClean="0"/>
              <a:t>Efficient</a:t>
            </a:r>
          </a:p>
          <a:p>
            <a:pPr algn="l" rtl="0"/>
            <a:r>
              <a:rPr lang="en-US" dirty="0" smtClean="0"/>
              <a:t>Patient-centered</a:t>
            </a:r>
          </a:p>
          <a:p>
            <a:pPr algn="l" rtl="0"/>
            <a:r>
              <a:rPr lang="en-US" dirty="0" smtClean="0"/>
              <a:t>Timely</a:t>
            </a:r>
          </a:p>
          <a:p>
            <a:pPr algn="l" rtl="0"/>
            <a:r>
              <a:rPr lang="en-US" dirty="0" smtClean="0"/>
              <a:t>Equitable</a:t>
            </a:r>
          </a:p>
          <a:p>
            <a:pPr algn="l" rtl="0"/>
            <a:endParaRPr lang="fa-IR" dirty="0"/>
          </a:p>
        </p:txBody>
      </p:sp>
      <p:sp>
        <p:nvSpPr>
          <p:cNvPr id="4" name="Footer Placeholder 3"/>
          <p:cNvSpPr>
            <a:spLocks noGrp="1"/>
          </p:cNvSpPr>
          <p:nvPr>
            <p:ph type="ftr" sz="quarter" idx="11"/>
          </p:nvPr>
        </p:nvSpPr>
        <p:spPr/>
        <p:txBody>
          <a:bodyPr/>
          <a:lstStyle/>
          <a:p>
            <a:r>
              <a:rPr lang="en-US" smtClean="0"/>
              <a:t>http://dregistry.sbmu.ac.ir</a:t>
            </a:r>
            <a:endParaRPr lang="fa-IR"/>
          </a:p>
        </p:txBody>
      </p:sp>
      <p:sp>
        <p:nvSpPr>
          <p:cNvPr id="5" name="Slide Number Placeholder 4"/>
          <p:cNvSpPr>
            <a:spLocks noGrp="1"/>
          </p:cNvSpPr>
          <p:nvPr>
            <p:ph type="sldNum" sz="quarter" idx="12"/>
          </p:nvPr>
        </p:nvSpPr>
        <p:spPr/>
        <p:txBody>
          <a:bodyPr/>
          <a:lstStyle/>
          <a:p>
            <a:fld id="{07CEAC52-73AA-4597-92D0-1368DFF29028}" type="slidenum">
              <a:rPr lang="fa-IR" smtClean="0"/>
              <a:t>7</a:t>
            </a:fld>
            <a:endParaRPr lang="fa-IR"/>
          </a:p>
        </p:txBody>
      </p:sp>
    </p:spTree>
    <p:extLst>
      <p:ext uri="{BB962C8B-B14F-4D97-AF65-F5344CB8AC3E}">
        <p14:creationId xmlns:p14="http://schemas.microsoft.com/office/powerpoint/2010/main" val="5047093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0"/>
            <a:r>
              <a:rPr lang="en-US" dirty="0"/>
              <a:t>Purposes of Registries </a:t>
            </a:r>
          </a:p>
        </p:txBody>
      </p:sp>
      <p:sp>
        <p:nvSpPr>
          <p:cNvPr id="3" name="Content Placeholder 2"/>
          <p:cNvSpPr>
            <a:spLocks noGrp="1"/>
          </p:cNvSpPr>
          <p:nvPr>
            <p:ph idx="1"/>
          </p:nvPr>
        </p:nvSpPr>
        <p:spPr/>
        <p:txBody>
          <a:bodyPr>
            <a:normAutofit/>
          </a:bodyPr>
          <a:lstStyle/>
          <a:p>
            <a:pPr algn="l" rtl="0"/>
            <a:r>
              <a:rPr lang="en-US" dirty="0" smtClean="0"/>
              <a:t>Describing </a:t>
            </a:r>
            <a:r>
              <a:rPr lang="en-US" dirty="0"/>
              <a:t>the </a:t>
            </a:r>
            <a:r>
              <a:rPr lang="en-US" sz="2800" b="1" dirty="0">
                <a:solidFill>
                  <a:srgbClr val="FF0000"/>
                </a:solidFill>
              </a:rPr>
              <a:t>natural</a:t>
            </a:r>
            <a:r>
              <a:rPr lang="en-US" dirty="0"/>
              <a:t> </a:t>
            </a:r>
            <a:r>
              <a:rPr lang="en-US" sz="2800" b="1" dirty="0">
                <a:solidFill>
                  <a:srgbClr val="FF0000"/>
                </a:solidFill>
              </a:rPr>
              <a:t>history</a:t>
            </a:r>
            <a:r>
              <a:rPr lang="en-US" dirty="0"/>
              <a:t> of </a:t>
            </a:r>
            <a:r>
              <a:rPr lang="en-US" dirty="0" smtClean="0"/>
              <a:t>disease</a:t>
            </a:r>
          </a:p>
          <a:p>
            <a:pPr algn="l" rtl="0"/>
            <a:r>
              <a:rPr lang="en-US" dirty="0" smtClean="0"/>
              <a:t>Determining </a:t>
            </a:r>
            <a:r>
              <a:rPr lang="en-US" dirty="0"/>
              <a:t>clinical and/or </a:t>
            </a:r>
            <a:r>
              <a:rPr lang="en-US" sz="2800" b="1" dirty="0">
                <a:solidFill>
                  <a:srgbClr val="FF0000"/>
                </a:solidFill>
              </a:rPr>
              <a:t>cost-effectiveness</a:t>
            </a:r>
          </a:p>
          <a:p>
            <a:pPr algn="l" rtl="0"/>
            <a:r>
              <a:rPr lang="en-US" dirty="0" smtClean="0"/>
              <a:t>Assessing </a:t>
            </a:r>
            <a:r>
              <a:rPr lang="en-US" sz="2800" b="1" dirty="0">
                <a:solidFill>
                  <a:srgbClr val="FF0000"/>
                </a:solidFill>
              </a:rPr>
              <a:t>safety</a:t>
            </a:r>
            <a:r>
              <a:rPr lang="en-US" dirty="0"/>
              <a:t> or </a:t>
            </a:r>
            <a:r>
              <a:rPr lang="en-US" sz="2800" b="1" dirty="0">
                <a:solidFill>
                  <a:srgbClr val="FF0000"/>
                </a:solidFill>
              </a:rPr>
              <a:t>harm</a:t>
            </a:r>
          </a:p>
          <a:p>
            <a:pPr algn="l" rtl="0"/>
            <a:r>
              <a:rPr lang="en-US" dirty="0" smtClean="0"/>
              <a:t>Measuring </a:t>
            </a:r>
            <a:r>
              <a:rPr lang="en-US" dirty="0"/>
              <a:t>or improving </a:t>
            </a:r>
            <a:r>
              <a:rPr lang="en-US" sz="2800" b="1" dirty="0">
                <a:solidFill>
                  <a:srgbClr val="FF0000"/>
                </a:solidFill>
              </a:rPr>
              <a:t>quality</a:t>
            </a:r>
            <a:r>
              <a:rPr lang="en-US" dirty="0"/>
              <a:t> </a:t>
            </a:r>
            <a:r>
              <a:rPr lang="en-US" sz="2800" b="1" dirty="0">
                <a:solidFill>
                  <a:srgbClr val="FF0000"/>
                </a:solidFill>
              </a:rPr>
              <a:t>of</a:t>
            </a:r>
            <a:r>
              <a:rPr lang="en-US" dirty="0"/>
              <a:t> </a:t>
            </a:r>
            <a:r>
              <a:rPr lang="en-US" sz="2800" b="1" dirty="0">
                <a:solidFill>
                  <a:srgbClr val="FF0000"/>
                </a:solidFill>
              </a:rPr>
              <a:t>care</a:t>
            </a:r>
          </a:p>
        </p:txBody>
      </p:sp>
      <p:sp>
        <p:nvSpPr>
          <p:cNvPr id="4" name="Footer Placeholder 3"/>
          <p:cNvSpPr>
            <a:spLocks noGrp="1"/>
          </p:cNvSpPr>
          <p:nvPr>
            <p:ph type="ftr" sz="quarter" idx="11"/>
          </p:nvPr>
        </p:nvSpPr>
        <p:spPr/>
        <p:txBody>
          <a:bodyPr/>
          <a:lstStyle/>
          <a:p>
            <a:r>
              <a:rPr lang="en-US" smtClean="0"/>
              <a:t>http://dregistry.sbmu.ac.ir</a:t>
            </a:r>
            <a:endParaRPr lang="fa-IR"/>
          </a:p>
        </p:txBody>
      </p:sp>
      <p:sp>
        <p:nvSpPr>
          <p:cNvPr id="5" name="Slide Number Placeholder 4"/>
          <p:cNvSpPr>
            <a:spLocks noGrp="1"/>
          </p:cNvSpPr>
          <p:nvPr>
            <p:ph type="sldNum" sz="quarter" idx="12"/>
          </p:nvPr>
        </p:nvSpPr>
        <p:spPr/>
        <p:txBody>
          <a:bodyPr/>
          <a:lstStyle/>
          <a:p>
            <a:fld id="{07CEAC52-73AA-4597-92D0-1368DFF29028}" type="slidenum">
              <a:rPr lang="fa-IR" smtClean="0"/>
              <a:t>8</a:t>
            </a:fld>
            <a:endParaRPr lang="fa-IR"/>
          </a:p>
        </p:txBody>
      </p:sp>
    </p:spTree>
    <p:extLst>
      <p:ext uri="{BB962C8B-B14F-4D97-AF65-F5344CB8AC3E}">
        <p14:creationId xmlns:p14="http://schemas.microsoft.com/office/powerpoint/2010/main" val="8740596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rtl="0"/>
            <a:r>
              <a:rPr lang="en-US" dirty="0"/>
              <a:t>Patient Registries and Policy Purposes </a:t>
            </a:r>
          </a:p>
        </p:txBody>
      </p:sp>
      <p:sp>
        <p:nvSpPr>
          <p:cNvPr id="3" name="Content Placeholder 2"/>
          <p:cNvSpPr>
            <a:spLocks noGrp="1"/>
          </p:cNvSpPr>
          <p:nvPr>
            <p:ph idx="1"/>
          </p:nvPr>
        </p:nvSpPr>
        <p:spPr/>
        <p:txBody>
          <a:bodyPr>
            <a:noAutofit/>
          </a:bodyPr>
          <a:lstStyle/>
          <a:p>
            <a:pPr algn="l" rtl="0"/>
            <a:r>
              <a:rPr lang="en-US" dirty="0" smtClean="0"/>
              <a:t>The </a:t>
            </a:r>
            <a:r>
              <a:rPr lang="en-US" dirty="0"/>
              <a:t>utility of registry data for decisionmaking is related to </a:t>
            </a:r>
            <a:r>
              <a:rPr lang="en-US" sz="2800" b="1" dirty="0">
                <a:solidFill>
                  <a:srgbClr val="FF0000"/>
                </a:solidFill>
              </a:rPr>
              <a:t>three factors</a:t>
            </a:r>
            <a:r>
              <a:rPr lang="en-US" dirty="0"/>
              <a:t>: </a:t>
            </a:r>
            <a:endParaRPr lang="en-US" dirty="0" smtClean="0"/>
          </a:p>
          <a:p>
            <a:pPr algn="l" rtl="0"/>
            <a:r>
              <a:rPr lang="en-US" dirty="0" smtClean="0"/>
              <a:t>Stakeholders</a:t>
            </a:r>
          </a:p>
          <a:p>
            <a:pPr algn="l" rtl="0"/>
            <a:r>
              <a:rPr lang="en-US" dirty="0" smtClean="0"/>
              <a:t>The </a:t>
            </a:r>
            <a:r>
              <a:rPr lang="en-US" dirty="0"/>
              <a:t>primary scientific </a:t>
            </a:r>
            <a:r>
              <a:rPr lang="en-US" dirty="0" smtClean="0"/>
              <a:t>question</a:t>
            </a:r>
          </a:p>
          <a:p>
            <a:pPr algn="l" rtl="0"/>
            <a:r>
              <a:rPr lang="en-US" dirty="0" smtClean="0"/>
              <a:t>The context</a:t>
            </a:r>
            <a:endParaRPr lang="en-US" dirty="0"/>
          </a:p>
          <a:p>
            <a:pPr marL="0" indent="0" algn="ctr" rtl="0">
              <a:buNone/>
            </a:pPr>
            <a:r>
              <a:rPr lang="en-US" b="1" i="1" u="sng" dirty="0" smtClean="0"/>
              <a:t>“</a:t>
            </a:r>
            <a:r>
              <a:rPr lang="en-US" b="1" i="1" u="sng" dirty="0"/>
              <a:t>adequate data in support of the </a:t>
            </a:r>
            <a:endParaRPr lang="en-US" b="1" i="1" u="sng" dirty="0" smtClean="0"/>
          </a:p>
          <a:p>
            <a:pPr marL="0" indent="0" algn="ctr" rtl="0">
              <a:buNone/>
            </a:pPr>
            <a:r>
              <a:rPr lang="en-US" b="1" i="1" u="sng" dirty="0" smtClean="0">
                <a:solidFill>
                  <a:srgbClr val="FF0000"/>
                </a:solidFill>
              </a:rPr>
              <a:t>decision </a:t>
            </a:r>
            <a:r>
              <a:rPr lang="en-US" b="1" i="1" u="sng" dirty="0">
                <a:solidFill>
                  <a:srgbClr val="FF0000"/>
                </a:solidFill>
              </a:rPr>
              <a:t>at </a:t>
            </a:r>
            <a:r>
              <a:rPr lang="en-US" b="1" i="1" u="sng" dirty="0" smtClean="0">
                <a:solidFill>
                  <a:srgbClr val="FF0000"/>
                </a:solidFill>
              </a:rPr>
              <a:t>hand</a:t>
            </a:r>
            <a:r>
              <a:rPr lang="en-US" b="1" i="1" u="sng" dirty="0" smtClean="0"/>
              <a:t> “</a:t>
            </a:r>
            <a:endParaRPr lang="en-US" dirty="0">
              <a:solidFill>
                <a:srgbClr val="FF0000"/>
              </a:solidFill>
            </a:endParaRPr>
          </a:p>
        </p:txBody>
      </p:sp>
      <p:sp>
        <p:nvSpPr>
          <p:cNvPr id="4" name="Footer Placeholder 3"/>
          <p:cNvSpPr>
            <a:spLocks noGrp="1"/>
          </p:cNvSpPr>
          <p:nvPr>
            <p:ph type="ftr" sz="quarter" idx="11"/>
          </p:nvPr>
        </p:nvSpPr>
        <p:spPr/>
        <p:txBody>
          <a:bodyPr/>
          <a:lstStyle/>
          <a:p>
            <a:r>
              <a:rPr lang="en-US" smtClean="0"/>
              <a:t>http://dregistry.sbmu.ac.ir</a:t>
            </a:r>
            <a:endParaRPr lang="fa-IR"/>
          </a:p>
        </p:txBody>
      </p:sp>
      <p:sp>
        <p:nvSpPr>
          <p:cNvPr id="5" name="Slide Number Placeholder 4"/>
          <p:cNvSpPr>
            <a:spLocks noGrp="1"/>
          </p:cNvSpPr>
          <p:nvPr>
            <p:ph type="sldNum" sz="quarter" idx="12"/>
          </p:nvPr>
        </p:nvSpPr>
        <p:spPr/>
        <p:txBody>
          <a:bodyPr/>
          <a:lstStyle/>
          <a:p>
            <a:fld id="{07CEAC52-73AA-4597-92D0-1368DFF29028}" type="slidenum">
              <a:rPr lang="fa-IR" smtClean="0"/>
              <a:t>9</a:t>
            </a:fld>
            <a:endParaRPr lang="fa-IR"/>
          </a:p>
        </p:txBody>
      </p:sp>
    </p:spTree>
    <p:extLst>
      <p:ext uri="{BB962C8B-B14F-4D97-AF65-F5344CB8AC3E}">
        <p14:creationId xmlns:p14="http://schemas.microsoft.com/office/powerpoint/2010/main" val="478044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TotalTime>
  <Words>1264</Words>
  <Application>Microsoft Office PowerPoint</Application>
  <PresentationFormat>On-screen Show (4:3)</PresentationFormat>
  <Paragraphs>187</Paragraphs>
  <Slides>25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Times New Roman</vt:lpstr>
      <vt:lpstr>Office Theme</vt:lpstr>
      <vt:lpstr>Disease and Health Outcome  Registry Workshop Overview Of registry</vt:lpstr>
      <vt:lpstr>Overview</vt:lpstr>
      <vt:lpstr>Role </vt:lpstr>
      <vt:lpstr>Goals</vt:lpstr>
      <vt:lpstr>PowerPoint Presentation</vt:lpstr>
      <vt:lpstr>Examples of these outcomes</vt:lpstr>
      <vt:lpstr>Six guiding aims</vt:lpstr>
      <vt:lpstr>Purposes of Registries </vt:lpstr>
      <vt:lpstr>Patient Registries and Policy Purposes </vt:lpstr>
      <vt:lpstr>Articulate the Registry’s Purpose </vt:lpstr>
      <vt:lpstr>Examples of key or driving questions </vt:lpstr>
      <vt:lpstr>Examples of key or driving questions </vt:lpstr>
      <vt:lpstr>Examples of key or driving questions</vt:lpstr>
      <vt:lpstr>Examples of key or driving questions</vt:lpstr>
      <vt:lpstr>PowerPoint Presentation</vt:lpstr>
      <vt:lpstr>PowerPoint Presentation</vt:lpstr>
      <vt:lpstr>PowerPoint Presentation</vt:lpstr>
      <vt:lpstr>PowerPoint Presentation</vt:lpstr>
      <vt:lpstr>Advantages for active surveillance </vt:lpstr>
      <vt:lpstr>Kind of registries</vt:lpstr>
      <vt:lpstr>Product Registries </vt:lpstr>
      <vt:lpstr>Health Services Registries </vt:lpstr>
      <vt:lpstr>Disease or Condition Registries </vt:lpstr>
      <vt:lpstr>Combinations </vt:lpstr>
      <vt:lpstr>Some of the specific variables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SBMU</dc:creator>
  <cp:lastModifiedBy>Fariba Rasannejad</cp:lastModifiedBy>
  <cp:revision>45</cp:revision>
  <dcterms:created xsi:type="dcterms:W3CDTF">2019-09-11T19:13:09Z</dcterms:created>
  <dcterms:modified xsi:type="dcterms:W3CDTF">2024-11-17T05:50:51Z</dcterms:modified>
</cp:coreProperties>
</file>